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sldIdLst>
    <p:sldId id="259" r:id="rId2"/>
    <p:sldId id="257" r:id="rId3"/>
  </p:sldIdLst>
  <p:sldSz cx="15119350" cy="21240750"/>
  <p:notesSz cx="9926638" cy="1435258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6395" autoAdjust="0"/>
  </p:normalViewPr>
  <p:slideViewPr>
    <p:cSldViewPr snapToGrid="0">
      <p:cViewPr varScale="1">
        <p:scale>
          <a:sx n="42" d="100"/>
          <a:sy n="42" d="100"/>
        </p:scale>
        <p:origin x="271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4301543" cy="720122"/>
          </a:xfrm>
          <a:prstGeom prst="rect">
            <a:avLst/>
          </a:prstGeom>
        </p:spPr>
        <p:txBody>
          <a:bodyPr vert="horz" lIns="138713" tIns="69356" rIns="138713" bIns="69356" rtlCol="0"/>
          <a:lstStyle>
            <a:lvl1pPr algn="l">
              <a:defRPr sz="19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5622800" y="0"/>
            <a:ext cx="4301543" cy="720122"/>
          </a:xfrm>
          <a:prstGeom prst="rect">
            <a:avLst/>
          </a:prstGeom>
        </p:spPr>
        <p:txBody>
          <a:bodyPr vert="horz" lIns="138713" tIns="69356" rIns="138713" bIns="69356" rtlCol="0"/>
          <a:lstStyle>
            <a:lvl1pPr algn="r">
              <a:defRPr sz="1900"/>
            </a:lvl1pPr>
          </a:lstStyle>
          <a:p>
            <a:fld id="{9B4A2F24-0978-4CD2-B2B4-D867383F57EF}" type="datetimeFigureOut">
              <a:rPr lang="nl-NL" smtClean="0"/>
              <a:t>16-03-2023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3240088" y="1795463"/>
            <a:ext cx="3446462" cy="48418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138713" tIns="69356" rIns="138713" bIns="69356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992665" y="6907182"/>
            <a:ext cx="7941310" cy="5651332"/>
          </a:xfrm>
          <a:prstGeom prst="rect">
            <a:avLst/>
          </a:prstGeom>
        </p:spPr>
        <p:txBody>
          <a:bodyPr vert="horz" lIns="138713" tIns="69356" rIns="138713" bIns="69356" rtlCol="0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2" y="13632472"/>
            <a:ext cx="4301543" cy="720121"/>
          </a:xfrm>
          <a:prstGeom prst="rect">
            <a:avLst/>
          </a:prstGeom>
        </p:spPr>
        <p:txBody>
          <a:bodyPr vert="horz" lIns="138713" tIns="69356" rIns="138713" bIns="69356" rtlCol="0" anchor="b"/>
          <a:lstStyle>
            <a:lvl1pPr algn="l">
              <a:defRPr sz="19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5622800" y="13632472"/>
            <a:ext cx="4301543" cy="720121"/>
          </a:xfrm>
          <a:prstGeom prst="rect">
            <a:avLst/>
          </a:prstGeom>
        </p:spPr>
        <p:txBody>
          <a:bodyPr vert="horz" lIns="138713" tIns="69356" rIns="138713" bIns="69356" rtlCol="0" anchor="b"/>
          <a:lstStyle>
            <a:lvl1pPr algn="r">
              <a:defRPr sz="1900"/>
            </a:lvl1pPr>
          </a:lstStyle>
          <a:p>
            <a:fld id="{599D0D17-AFE9-4431-853D-8806F59BE16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794257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smtClean="0"/>
              <a:t>In de</a:t>
            </a:r>
            <a:r>
              <a:rPr lang="nl-NL" baseline="0" dirty="0" smtClean="0"/>
              <a:t> linker kolom staat uitleg over de materialen en algemene instructies.</a:t>
            </a:r>
          </a:p>
          <a:p>
            <a:r>
              <a:rPr lang="nl-NL" baseline="0" dirty="0" smtClean="0"/>
              <a:t>In de rechter kolom de toepassingen in het veld.</a:t>
            </a:r>
          </a:p>
          <a:p>
            <a:endParaRPr lang="nl-NL" dirty="0" smtClean="0"/>
          </a:p>
          <a:p>
            <a:r>
              <a:rPr lang="nl-NL" dirty="0" smtClean="0"/>
              <a:t>1. Voor</a:t>
            </a:r>
            <a:r>
              <a:rPr lang="nl-NL" baseline="0" dirty="0" smtClean="0"/>
              <a:t> de persoonlijke veiligheid:</a:t>
            </a:r>
          </a:p>
          <a:p>
            <a:r>
              <a:rPr lang="nl-NL" baseline="0" dirty="0" smtClean="0"/>
              <a:t>- Draag handschoenen voor het sjouwen van zandzakken.</a:t>
            </a:r>
          </a:p>
          <a:p>
            <a:r>
              <a:rPr lang="nl-NL" baseline="0" dirty="0" smtClean="0"/>
              <a:t>- Draag veiligheidsschoenen om klemmen te voorkomen.</a:t>
            </a:r>
          </a:p>
          <a:p>
            <a:r>
              <a:rPr lang="nl-NL" baseline="0" dirty="0" smtClean="0"/>
              <a:t>- Draag een helm in de buurt van machines.</a:t>
            </a:r>
          </a:p>
          <a:p>
            <a:endParaRPr lang="nl-NL" baseline="0" dirty="0" smtClean="0"/>
          </a:p>
          <a:p>
            <a:r>
              <a:rPr lang="nl-NL" baseline="0" dirty="0" smtClean="0"/>
              <a:t>2. Sta tegenover elkaar bij het doorgeven van zakken.</a:t>
            </a:r>
          </a:p>
          <a:p>
            <a:endParaRPr lang="nl-NL" baseline="0" dirty="0" smtClean="0"/>
          </a:p>
          <a:p>
            <a:r>
              <a:rPr lang="nl-NL" baseline="0" dirty="0" smtClean="0"/>
              <a:t>3. Denk na voordat je zandzakken stapelt. Bekijk de video.</a:t>
            </a:r>
            <a:endParaRPr lang="nl-NL" dirty="0" smtClean="0"/>
          </a:p>
          <a:p>
            <a:endParaRPr lang="nl-NL" dirty="0" smtClean="0"/>
          </a:p>
          <a:p>
            <a:r>
              <a:rPr lang="nl-NL" dirty="0" smtClean="0"/>
              <a:t>4. Zandzakken hebben een formaat van gemiddeld 40x60 cm.</a:t>
            </a:r>
          </a:p>
          <a:p>
            <a:r>
              <a:rPr lang="nl-NL" dirty="0" smtClean="0"/>
              <a:t>Vul deze maximaal</a:t>
            </a:r>
            <a:r>
              <a:rPr lang="nl-NL" baseline="0" dirty="0" smtClean="0"/>
              <a:t> voor 2/3 met zand. Het losse eind, de strik, is nodig om zakken in verband te stapelen.</a:t>
            </a:r>
          </a:p>
          <a:p>
            <a:r>
              <a:rPr lang="nl-NL" baseline="0" dirty="0" smtClean="0"/>
              <a:t>Bind of naai de zakken dicht zodat het zand niet kan uitspoelen.</a:t>
            </a:r>
          </a:p>
          <a:p>
            <a:r>
              <a:rPr lang="nl-NL" baseline="0" dirty="0" smtClean="0"/>
              <a:t>De afdichtstrop (</a:t>
            </a:r>
            <a:r>
              <a:rPr lang="nl-NL" baseline="0" dirty="0" err="1" smtClean="0"/>
              <a:t>tiewrap</a:t>
            </a:r>
            <a:r>
              <a:rPr lang="nl-NL" baseline="0" dirty="0" smtClean="0"/>
              <a:t>) moet ook een handbreedte ruimte boven het zand open laten.</a:t>
            </a:r>
          </a:p>
          <a:p>
            <a:r>
              <a:rPr lang="nl-NL" baseline="0" dirty="0" smtClean="0"/>
              <a:t>Maximaal gewicht is 15 kg om het werken met zandzakken vol te kunnen houden.</a:t>
            </a:r>
          </a:p>
          <a:p>
            <a:r>
              <a:rPr lang="nl-NL" baseline="0" dirty="0" smtClean="0"/>
              <a:t>Gebruik geen zakken die open zijn. Vul ze niet volledig: die zijn niet goed te vormen.</a:t>
            </a:r>
          </a:p>
          <a:p>
            <a:endParaRPr lang="nl-NL" baseline="0" dirty="0" smtClean="0"/>
          </a:p>
          <a:p>
            <a:r>
              <a:rPr lang="nl-NL" baseline="0" dirty="0" smtClean="0"/>
              <a:t>5. Gebruik zandzakken die in minimaal 1 richting wrijving of schuifweerstand hebben door de ruwe stof. </a:t>
            </a:r>
          </a:p>
          <a:p>
            <a:r>
              <a:rPr lang="nl-NL" baseline="0" dirty="0" smtClean="0"/>
              <a:t>Leg die schuifweerstand haaks op de waterdruk.</a:t>
            </a:r>
          </a:p>
          <a:p>
            <a:endParaRPr lang="nl-NL" dirty="0" smtClean="0"/>
          </a:p>
          <a:p>
            <a:endParaRPr lang="nl-NL" dirty="0" smtClean="0"/>
          </a:p>
          <a:p>
            <a:r>
              <a:rPr lang="nl-NL" dirty="0" smtClean="0"/>
              <a:t>6. Stapel</a:t>
            </a:r>
            <a:r>
              <a:rPr lang="nl-NL" baseline="0" dirty="0" smtClean="0"/>
              <a:t> zakken altijd in halfsteensverband.</a:t>
            </a:r>
          </a:p>
          <a:p>
            <a:r>
              <a:rPr lang="nl-NL" baseline="0" dirty="0" smtClean="0"/>
              <a:t>De rijen naast elkaar verspringen een halve zak. De rijen bovenop elkaar ook per drie lagen.</a:t>
            </a:r>
          </a:p>
          <a:p>
            <a:r>
              <a:rPr lang="nl-NL" baseline="0" dirty="0" smtClean="0"/>
              <a:t>Leg maximaal 3 rijen op elkaar van een bepaalde breedte. </a:t>
            </a:r>
          </a:p>
          <a:p>
            <a:r>
              <a:rPr lang="nl-NL" baseline="0" dirty="0" smtClean="0"/>
              <a:t>Wordt de stapel hoger? Bouw dan van onderaf met een extra laag uit.</a:t>
            </a:r>
          </a:p>
          <a:p>
            <a:endParaRPr lang="nl-NL" baseline="0" dirty="0" smtClean="0"/>
          </a:p>
          <a:p>
            <a:r>
              <a:rPr lang="nl-NL" baseline="0" dirty="0" smtClean="0"/>
              <a:t>7, De zakken komen ‘kont op strik’. Dat betekent dat een volle onderkant op een lege bovenkant komt te liggen.</a:t>
            </a:r>
          </a:p>
          <a:p>
            <a:r>
              <a:rPr lang="nl-NL" baseline="0" dirty="0" smtClean="0"/>
              <a:t>Loop de zakken goed aan voor stevigheid. </a:t>
            </a:r>
          </a:p>
          <a:p>
            <a:endParaRPr lang="nl-NL" dirty="0" smtClean="0"/>
          </a:p>
          <a:p>
            <a:r>
              <a:rPr lang="nl-NL" dirty="0" smtClean="0"/>
              <a:t>8. Loop bij het stapelen tegen een schuine</a:t>
            </a:r>
            <a:r>
              <a:rPr lang="nl-NL" baseline="0" dirty="0" smtClean="0"/>
              <a:t> zijde de kanten goed aan.</a:t>
            </a:r>
          </a:p>
          <a:p>
            <a:r>
              <a:rPr lang="nl-NL" baseline="0" dirty="0" smtClean="0"/>
              <a:t>De strik ligt altijd aan de zijde van de stapeling. Niet tegen de zijkant.</a:t>
            </a:r>
            <a:endParaRPr lang="nl-NL" dirty="0" smtClean="0"/>
          </a:p>
          <a:p>
            <a:endParaRPr lang="nl-NL" dirty="0" smtClean="0"/>
          </a:p>
          <a:p>
            <a:r>
              <a:rPr lang="nl-NL" dirty="0" smtClean="0"/>
              <a:t>9.</a:t>
            </a:r>
            <a:r>
              <a:rPr lang="nl-NL" baseline="0" dirty="0" smtClean="0"/>
              <a:t> </a:t>
            </a:r>
            <a:r>
              <a:rPr lang="nl-NL" dirty="0" smtClean="0"/>
              <a:t>Stapel</a:t>
            </a:r>
            <a:r>
              <a:rPr lang="nl-NL" baseline="0" dirty="0" smtClean="0"/>
              <a:t> zakken altijd in halfsteensverband. Ook de rijen naast elkaar verspringen een halve zak. </a:t>
            </a:r>
          </a:p>
          <a:p>
            <a:r>
              <a:rPr lang="nl-NL" baseline="0" dirty="0" smtClean="0"/>
              <a:t>De zakken komen ‘kont op strik’. Dat betekent dat een volle onderkant op een lege bovenkant komt te liggen.</a:t>
            </a:r>
          </a:p>
          <a:p>
            <a:r>
              <a:rPr lang="nl-NL" baseline="0" dirty="0" smtClean="0"/>
              <a:t>Op het eind van een rij stapel je deze netjes af zodat er geen losse strikken vrij liggen.</a:t>
            </a:r>
            <a:endParaRPr lang="nl-NL" dirty="0" smtClean="0"/>
          </a:p>
          <a:p>
            <a:endParaRPr lang="nl-NL" dirty="0" smtClean="0"/>
          </a:p>
          <a:p>
            <a:r>
              <a:rPr lang="nl-NL" dirty="0" smtClean="0"/>
              <a:t>10. Stapel zakken op een stevige</a:t>
            </a:r>
            <a:r>
              <a:rPr lang="nl-NL" baseline="0" dirty="0" smtClean="0"/>
              <a:t> ondergrond.</a:t>
            </a:r>
          </a:p>
          <a:p>
            <a:r>
              <a:rPr lang="nl-NL" baseline="0" dirty="0" smtClean="0"/>
              <a:t>Gebruik een </a:t>
            </a:r>
            <a:r>
              <a:rPr lang="nl-NL" baseline="0" dirty="0" err="1" smtClean="0"/>
              <a:t>geotextiel</a:t>
            </a:r>
            <a:r>
              <a:rPr lang="nl-NL" baseline="0" dirty="0" smtClean="0"/>
              <a:t> bij een zachte ondergrond. Deze moet wel water doorlaten.</a:t>
            </a:r>
            <a:endParaRPr lang="nl-NL" dirty="0" smtClean="0"/>
          </a:p>
          <a:p>
            <a:endParaRPr lang="nl-NL" dirty="0" smtClean="0"/>
          </a:p>
          <a:p>
            <a:r>
              <a:rPr lang="nl-NL" dirty="0" smtClean="0"/>
              <a:t>11. Gebruik een waterdichte folie om een</a:t>
            </a:r>
            <a:r>
              <a:rPr lang="nl-NL" baseline="0" dirty="0" smtClean="0"/>
              <a:t> stapeling waterdicht te maken.</a:t>
            </a:r>
          </a:p>
          <a:p>
            <a:r>
              <a:rPr lang="nl-NL" baseline="0" dirty="0" smtClean="0"/>
              <a:t>Laat de achterzijde open, zodat water dat er misschien toch in komt, er weer uit kan.</a:t>
            </a:r>
          </a:p>
          <a:p>
            <a:r>
              <a:rPr lang="nl-NL" baseline="0" dirty="0" smtClean="0"/>
              <a:t>Zandzakken vol water gaan vervormen.</a:t>
            </a:r>
          </a:p>
          <a:p>
            <a:endParaRPr lang="nl-NL" baseline="0" dirty="0" smtClean="0"/>
          </a:p>
          <a:p>
            <a:endParaRPr lang="nl-NL" dirty="0" smtClean="0"/>
          </a:p>
          <a:p>
            <a:r>
              <a:rPr lang="nl-NL" dirty="0" smtClean="0"/>
              <a:t>12 Niet doen:</a:t>
            </a:r>
          </a:p>
          <a:p>
            <a:pPr marL="346781" indent="-346781">
              <a:buFont typeface="+mj-lt"/>
              <a:buAutoNum type="alphaLcPeriod"/>
            </a:pPr>
            <a:r>
              <a:rPr lang="nl-NL" dirty="0" smtClean="0"/>
              <a:t>Stapel zandzakken niet op rommel of zand. Het risico is lekkage.</a:t>
            </a:r>
          </a:p>
          <a:p>
            <a:pPr marL="346781" indent="-346781">
              <a:buFont typeface="+mj-lt"/>
              <a:buAutoNum type="alphaLcPeriod"/>
            </a:pPr>
            <a:r>
              <a:rPr lang="nl-NL" dirty="0" smtClean="0"/>
              <a:t>Leg de strik niet naar het water. Het risico is losspoelen</a:t>
            </a:r>
            <a:r>
              <a:rPr lang="nl-NL" baseline="0" dirty="0" smtClean="0"/>
              <a:t>.</a:t>
            </a:r>
          </a:p>
          <a:p>
            <a:pPr marL="346781" indent="-346781">
              <a:buFont typeface="+mj-lt"/>
              <a:buAutoNum type="alphaLcPeriod"/>
            </a:pPr>
            <a:r>
              <a:rPr lang="nl-NL" baseline="0" dirty="0" smtClean="0"/>
              <a:t>Stapel de zakken niet slordig en losjes. Het risico is wegzakken.</a:t>
            </a:r>
          </a:p>
          <a:p>
            <a:pPr marL="346781" indent="-346781">
              <a:buFont typeface="+mj-lt"/>
              <a:buAutoNum type="alphaLcPeriod"/>
            </a:pPr>
            <a:r>
              <a:rPr lang="nl-NL" baseline="0" dirty="0" smtClean="0"/>
              <a:t>Sluit de achterzijde niet waterdicht af. Het risico is verzadiging met water en wegzakken.</a:t>
            </a:r>
          </a:p>
          <a:p>
            <a:pPr marL="346781" indent="-346781">
              <a:buFont typeface="+mj-lt"/>
              <a:buAutoNum type="alphaLcPeriod"/>
            </a:pPr>
            <a:r>
              <a:rPr lang="nl-NL" baseline="0" dirty="0" smtClean="0"/>
              <a:t>Wissel zandzakken niet af met </a:t>
            </a:r>
            <a:r>
              <a:rPr lang="nl-NL" baseline="0" dirty="0" err="1" smtClean="0"/>
              <a:t>bigbags</a:t>
            </a:r>
            <a:r>
              <a:rPr lang="nl-NL" baseline="0" dirty="0" smtClean="0"/>
              <a:t>. Elke overgang tussen zandzak en </a:t>
            </a:r>
            <a:r>
              <a:rPr lang="nl-NL" baseline="0" dirty="0" err="1" smtClean="0"/>
              <a:t>bigbag</a:t>
            </a:r>
            <a:r>
              <a:rPr lang="nl-NL" baseline="0" dirty="0" smtClean="0"/>
              <a:t> is een zwakte.</a:t>
            </a:r>
            <a:endParaRPr lang="nl-NL" dirty="0" smtClean="0"/>
          </a:p>
          <a:p>
            <a:endParaRPr lang="nl-NL" dirty="0" smtClean="0"/>
          </a:p>
          <a:p>
            <a:r>
              <a:rPr lang="nl-NL" dirty="0" smtClean="0"/>
              <a:t>13. Stapel een ring</a:t>
            </a:r>
            <a:r>
              <a:rPr lang="nl-NL" baseline="0" dirty="0" smtClean="0"/>
              <a:t> van zandzakken rond een wel waar zand uit komt.</a:t>
            </a:r>
          </a:p>
          <a:p>
            <a:r>
              <a:rPr lang="nl-NL" baseline="0" dirty="0" smtClean="0"/>
              <a:t>Door de ring hoger te maken, ontstaat waterdruk in de ring.</a:t>
            </a:r>
          </a:p>
          <a:p>
            <a:r>
              <a:rPr lang="nl-NL" baseline="0" dirty="0" smtClean="0"/>
              <a:t>Die druk remt het water dat uit de grond stroomt. Dit vertraagt het water. Het zand komt tot rust.</a:t>
            </a:r>
          </a:p>
          <a:p>
            <a:r>
              <a:rPr lang="nl-NL" baseline="0" dirty="0" smtClean="0"/>
              <a:t>Stapel de ring zo hoog dat het water nog wel stroomt, maar er geen zand meer uit komt.</a:t>
            </a:r>
          </a:p>
          <a:p>
            <a:r>
              <a:rPr lang="nl-NL" baseline="0" dirty="0" smtClean="0"/>
              <a:t>Maak daarvoor een lage uitstroomopening in de ring en leg daaronder zandzakken. Dit voorkomt erosie.</a:t>
            </a:r>
            <a:endParaRPr lang="nl-NL" dirty="0" smtClean="0"/>
          </a:p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9D0D17-AFE9-4431-853D-8806F59BE16E}" type="slidenum">
              <a:rPr lang="nl-NL" smtClean="0"/>
              <a:t>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5641643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smtClean="0"/>
              <a:t>In de</a:t>
            </a:r>
            <a:r>
              <a:rPr lang="nl-NL" baseline="0" dirty="0" smtClean="0"/>
              <a:t> linker kolom staat uitleg over de materialen en algemene instructies.</a:t>
            </a:r>
          </a:p>
          <a:p>
            <a:r>
              <a:rPr lang="nl-NL" baseline="0" dirty="0" smtClean="0"/>
              <a:t>In de rechter kolom de toepassingen in het veld.</a:t>
            </a:r>
          </a:p>
          <a:p>
            <a:endParaRPr lang="nl-NL" dirty="0" smtClean="0"/>
          </a:p>
          <a:p>
            <a:r>
              <a:rPr lang="nl-NL" dirty="0" smtClean="0"/>
              <a:t>1. Voor</a:t>
            </a:r>
            <a:r>
              <a:rPr lang="nl-NL" baseline="0" dirty="0" smtClean="0"/>
              <a:t> de persoonlijke veiligheid:</a:t>
            </a:r>
          </a:p>
          <a:p>
            <a:r>
              <a:rPr lang="nl-NL" baseline="0" dirty="0" smtClean="0"/>
              <a:t>- Draag handschoenen voor het sjouwen van zandzakken.</a:t>
            </a:r>
          </a:p>
          <a:p>
            <a:r>
              <a:rPr lang="nl-NL" baseline="0" dirty="0" smtClean="0"/>
              <a:t>- Draag veiligheidsschoenen om klemmen te voorkomen.</a:t>
            </a:r>
          </a:p>
          <a:p>
            <a:r>
              <a:rPr lang="nl-NL" baseline="0" dirty="0" smtClean="0"/>
              <a:t>- Draag een helm in de buurt van machines.</a:t>
            </a:r>
          </a:p>
          <a:p>
            <a:endParaRPr lang="nl-NL" baseline="0" dirty="0" smtClean="0"/>
          </a:p>
          <a:p>
            <a:r>
              <a:rPr lang="nl-NL" baseline="0" dirty="0" smtClean="0"/>
              <a:t>2. Sta tegenover elkaar bij het doorgeven van zakken.</a:t>
            </a:r>
          </a:p>
          <a:p>
            <a:endParaRPr lang="nl-NL" baseline="0" dirty="0" smtClean="0"/>
          </a:p>
          <a:p>
            <a:r>
              <a:rPr lang="nl-NL" baseline="0" dirty="0" smtClean="0"/>
              <a:t>3. Denk na voordat je zandzakken stapelt. Bekijk de video.</a:t>
            </a:r>
            <a:endParaRPr lang="nl-NL" dirty="0" smtClean="0"/>
          </a:p>
          <a:p>
            <a:endParaRPr lang="nl-NL" dirty="0" smtClean="0"/>
          </a:p>
          <a:p>
            <a:r>
              <a:rPr lang="nl-NL" dirty="0" smtClean="0"/>
              <a:t>4. Zandzakken hebben een formaat van gemiddeld 40x60 cm.</a:t>
            </a:r>
          </a:p>
          <a:p>
            <a:r>
              <a:rPr lang="nl-NL" dirty="0" smtClean="0"/>
              <a:t>Vul deze maximaal</a:t>
            </a:r>
            <a:r>
              <a:rPr lang="nl-NL" baseline="0" dirty="0" smtClean="0"/>
              <a:t> voor 2/3 met zand. Het losse eind, de strik, is nodig om zakken in verband te stapelen.</a:t>
            </a:r>
          </a:p>
          <a:p>
            <a:r>
              <a:rPr lang="nl-NL" baseline="0" dirty="0" smtClean="0"/>
              <a:t>Bind of naai de zakken dicht zodat het zand niet kan uitspoelen.</a:t>
            </a:r>
          </a:p>
          <a:p>
            <a:r>
              <a:rPr lang="nl-NL" baseline="0" dirty="0" smtClean="0"/>
              <a:t>De afdichtstrop (</a:t>
            </a:r>
            <a:r>
              <a:rPr lang="nl-NL" baseline="0" dirty="0" err="1" smtClean="0"/>
              <a:t>tiewrap</a:t>
            </a:r>
            <a:r>
              <a:rPr lang="nl-NL" baseline="0" dirty="0" smtClean="0"/>
              <a:t>) moet ook een handbreedte ruimte boven het zand open laten.</a:t>
            </a:r>
          </a:p>
          <a:p>
            <a:r>
              <a:rPr lang="nl-NL" baseline="0" dirty="0" smtClean="0"/>
              <a:t>Maximaal gewicht is 15 kg om het werken met zandzakken vol te kunnen houden.</a:t>
            </a:r>
          </a:p>
          <a:p>
            <a:r>
              <a:rPr lang="nl-NL" baseline="0" dirty="0" smtClean="0"/>
              <a:t>Gebruik geen zakken die open zijn. Vul ze niet volledig: die zijn niet goed te vormen.</a:t>
            </a:r>
          </a:p>
          <a:p>
            <a:endParaRPr lang="nl-NL" baseline="0" dirty="0" smtClean="0"/>
          </a:p>
          <a:p>
            <a:r>
              <a:rPr lang="nl-NL" baseline="0" dirty="0" smtClean="0"/>
              <a:t>5. Gebruik zandzakken die in minimaal 1 richting wrijving of schuifweerstand hebben door de ruwe stof. </a:t>
            </a:r>
          </a:p>
          <a:p>
            <a:r>
              <a:rPr lang="nl-NL" baseline="0" dirty="0" smtClean="0"/>
              <a:t>Leg die schuifweerstand haaks op de waterdruk.</a:t>
            </a:r>
          </a:p>
          <a:p>
            <a:endParaRPr lang="nl-NL" dirty="0" smtClean="0"/>
          </a:p>
          <a:p>
            <a:endParaRPr lang="nl-NL" dirty="0" smtClean="0"/>
          </a:p>
          <a:p>
            <a:r>
              <a:rPr lang="nl-NL" dirty="0" smtClean="0"/>
              <a:t>6. Stapel</a:t>
            </a:r>
            <a:r>
              <a:rPr lang="nl-NL" baseline="0" dirty="0" smtClean="0"/>
              <a:t> zakken altijd in halfsteensverband.</a:t>
            </a:r>
          </a:p>
          <a:p>
            <a:r>
              <a:rPr lang="nl-NL" baseline="0" dirty="0" smtClean="0"/>
              <a:t>De rijen naast elkaar verspringen een halve zak. De rijen bovenop elkaar ook per drie lagen.</a:t>
            </a:r>
          </a:p>
          <a:p>
            <a:r>
              <a:rPr lang="nl-NL" baseline="0" dirty="0" smtClean="0"/>
              <a:t>Leg maximaal 3 rijen op elkaar van een bepaalde breedte. </a:t>
            </a:r>
          </a:p>
          <a:p>
            <a:r>
              <a:rPr lang="nl-NL" baseline="0" dirty="0" smtClean="0"/>
              <a:t>Wordt de stapel hoger? Bouw dan van onderaf met een extra laag uit.</a:t>
            </a:r>
          </a:p>
          <a:p>
            <a:endParaRPr lang="nl-NL" baseline="0" dirty="0" smtClean="0"/>
          </a:p>
          <a:p>
            <a:r>
              <a:rPr lang="nl-NL" baseline="0" dirty="0" smtClean="0"/>
              <a:t>7, De zakken komen ‘kont op strik’. Dat betekent dat een volle onderkant op een lege bovenkant komt te liggen.</a:t>
            </a:r>
          </a:p>
          <a:p>
            <a:r>
              <a:rPr lang="nl-NL" baseline="0" dirty="0" smtClean="0"/>
              <a:t>Loop de zakken goed aan voor stevigheid. </a:t>
            </a:r>
          </a:p>
          <a:p>
            <a:endParaRPr lang="nl-NL" dirty="0" smtClean="0"/>
          </a:p>
          <a:p>
            <a:r>
              <a:rPr lang="nl-NL" dirty="0" smtClean="0"/>
              <a:t>8. Loop bij het stapelen tegen een schuine</a:t>
            </a:r>
            <a:r>
              <a:rPr lang="nl-NL" baseline="0" dirty="0" smtClean="0"/>
              <a:t> zijde de kanten goed aan.</a:t>
            </a:r>
          </a:p>
          <a:p>
            <a:r>
              <a:rPr lang="nl-NL" baseline="0" dirty="0" smtClean="0"/>
              <a:t>De strik ligt altijd aan de zijde van de stapeling. Niet tegen de zijkant.</a:t>
            </a:r>
            <a:endParaRPr lang="nl-NL" dirty="0" smtClean="0"/>
          </a:p>
          <a:p>
            <a:endParaRPr lang="nl-NL" dirty="0" smtClean="0"/>
          </a:p>
          <a:p>
            <a:r>
              <a:rPr lang="nl-NL" dirty="0" smtClean="0"/>
              <a:t>9.</a:t>
            </a:r>
            <a:r>
              <a:rPr lang="nl-NL" baseline="0" dirty="0" smtClean="0"/>
              <a:t> </a:t>
            </a:r>
            <a:r>
              <a:rPr lang="nl-NL" dirty="0" smtClean="0"/>
              <a:t>Stapel</a:t>
            </a:r>
            <a:r>
              <a:rPr lang="nl-NL" baseline="0" dirty="0" smtClean="0"/>
              <a:t> zakken altijd in halfsteensverband. Ook de rijen naast elkaar verspringen een halve zak. </a:t>
            </a:r>
          </a:p>
          <a:p>
            <a:r>
              <a:rPr lang="nl-NL" baseline="0" dirty="0" smtClean="0"/>
              <a:t>De zakken komen ‘kont op strik’. Dat betekent dat een volle onderkant op een lege bovenkant komt te liggen.</a:t>
            </a:r>
          </a:p>
          <a:p>
            <a:r>
              <a:rPr lang="nl-NL" baseline="0" dirty="0" smtClean="0"/>
              <a:t>Op het eind van een rij stapel je deze netjes af zodat er geen losse strikken vrij liggen.</a:t>
            </a:r>
            <a:endParaRPr lang="nl-NL" dirty="0" smtClean="0"/>
          </a:p>
          <a:p>
            <a:endParaRPr lang="nl-NL" dirty="0" smtClean="0"/>
          </a:p>
          <a:p>
            <a:r>
              <a:rPr lang="nl-NL" dirty="0" smtClean="0"/>
              <a:t>10. Stapel zakken op een stevige</a:t>
            </a:r>
            <a:r>
              <a:rPr lang="nl-NL" baseline="0" dirty="0" smtClean="0"/>
              <a:t> ondergrond.</a:t>
            </a:r>
          </a:p>
          <a:p>
            <a:r>
              <a:rPr lang="nl-NL" baseline="0" dirty="0" smtClean="0"/>
              <a:t>Gebruik een </a:t>
            </a:r>
            <a:r>
              <a:rPr lang="nl-NL" baseline="0" dirty="0" err="1" smtClean="0"/>
              <a:t>geotextiel</a:t>
            </a:r>
            <a:r>
              <a:rPr lang="nl-NL" baseline="0" dirty="0" smtClean="0"/>
              <a:t> bij een zachte ondergrond. Deze moet wel water doorlaten.</a:t>
            </a:r>
            <a:endParaRPr lang="nl-NL" dirty="0" smtClean="0"/>
          </a:p>
          <a:p>
            <a:endParaRPr lang="nl-NL" dirty="0" smtClean="0"/>
          </a:p>
          <a:p>
            <a:r>
              <a:rPr lang="nl-NL" dirty="0" smtClean="0"/>
              <a:t>11. Gebruik een waterdichte folie om een</a:t>
            </a:r>
            <a:r>
              <a:rPr lang="nl-NL" baseline="0" dirty="0" smtClean="0"/>
              <a:t> stapeling waterdicht te maken.</a:t>
            </a:r>
          </a:p>
          <a:p>
            <a:r>
              <a:rPr lang="nl-NL" baseline="0" dirty="0" smtClean="0"/>
              <a:t>Laat de achterzijde open, zodat water dat er misschien toch in komt, er weer uit kan.</a:t>
            </a:r>
          </a:p>
          <a:p>
            <a:r>
              <a:rPr lang="nl-NL" baseline="0" dirty="0" smtClean="0"/>
              <a:t>Zandzakken vol water gaan vervormen.</a:t>
            </a:r>
          </a:p>
          <a:p>
            <a:endParaRPr lang="nl-NL" baseline="0" dirty="0" smtClean="0"/>
          </a:p>
          <a:p>
            <a:endParaRPr lang="nl-NL" dirty="0" smtClean="0"/>
          </a:p>
          <a:p>
            <a:r>
              <a:rPr lang="nl-NL" dirty="0" smtClean="0"/>
              <a:t>12 Niet doen:</a:t>
            </a:r>
          </a:p>
          <a:p>
            <a:pPr marL="346781" indent="-346781">
              <a:buFont typeface="+mj-lt"/>
              <a:buAutoNum type="alphaLcPeriod"/>
            </a:pPr>
            <a:r>
              <a:rPr lang="nl-NL" dirty="0" smtClean="0"/>
              <a:t>Stapel zandzakken niet op rommel of zand. Het risico is lekkage.</a:t>
            </a:r>
          </a:p>
          <a:p>
            <a:pPr marL="346781" indent="-346781">
              <a:buFont typeface="+mj-lt"/>
              <a:buAutoNum type="alphaLcPeriod"/>
            </a:pPr>
            <a:r>
              <a:rPr lang="nl-NL" dirty="0" smtClean="0"/>
              <a:t>Leg de strik niet naar het water. Het risico is losspoelen</a:t>
            </a:r>
            <a:r>
              <a:rPr lang="nl-NL" baseline="0" dirty="0" smtClean="0"/>
              <a:t>.</a:t>
            </a:r>
          </a:p>
          <a:p>
            <a:pPr marL="346781" indent="-346781">
              <a:buFont typeface="+mj-lt"/>
              <a:buAutoNum type="alphaLcPeriod"/>
            </a:pPr>
            <a:r>
              <a:rPr lang="nl-NL" baseline="0" dirty="0" smtClean="0"/>
              <a:t>Stapel de zakken niet slordig en losjes. Het risico is wegzakken.</a:t>
            </a:r>
          </a:p>
          <a:p>
            <a:pPr marL="346781" indent="-346781">
              <a:buFont typeface="+mj-lt"/>
              <a:buAutoNum type="alphaLcPeriod"/>
            </a:pPr>
            <a:r>
              <a:rPr lang="nl-NL" baseline="0" dirty="0" smtClean="0"/>
              <a:t>Sluit de achterzijde niet waterdicht af. Het risico is verzadiging met water en wegzakken.</a:t>
            </a:r>
          </a:p>
          <a:p>
            <a:pPr marL="346781" indent="-346781">
              <a:buFont typeface="+mj-lt"/>
              <a:buAutoNum type="alphaLcPeriod"/>
            </a:pPr>
            <a:r>
              <a:rPr lang="nl-NL" baseline="0" dirty="0" smtClean="0"/>
              <a:t>Wissel zandzakken niet af met </a:t>
            </a:r>
            <a:r>
              <a:rPr lang="nl-NL" baseline="0" dirty="0" err="1" smtClean="0"/>
              <a:t>bigbags</a:t>
            </a:r>
            <a:r>
              <a:rPr lang="nl-NL" baseline="0" dirty="0" smtClean="0"/>
              <a:t>. Elke overgang tussen zandzak en </a:t>
            </a:r>
            <a:r>
              <a:rPr lang="nl-NL" baseline="0" dirty="0" err="1" smtClean="0"/>
              <a:t>bigbag</a:t>
            </a:r>
            <a:r>
              <a:rPr lang="nl-NL" baseline="0" dirty="0" smtClean="0"/>
              <a:t> is een zwakte.</a:t>
            </a:r>
            <a:endParaRPr lang="nl-NL" dirty="0" smtClean="0"/>
          </a:p>
          <a:p>
            <a:endParaRPr lang="nl-NL" dirty="0" smtClean="0"/>
          </a:p>
          <a:p>
            <a:r>
              <a:rPr lang="nl-NL" dirty="0" smtClean="0"/>
              <a:t>13. Stapel een ring</a:t>
            </a:r>
            <a:r>
              <a:rPr lang="nl-NL" baseline="0" dirty="0" smtClean="0"/>
              <a:t> van zandzakken rond een wel waar zand uit komt.</a:t>
            </a:r>
          </a:p>
          <a:p>
            <a:r>
              <a:rPr lang="nl-NL" baseline="0" dirty="0" smtClean="0"/>
              <a:t>Door de ring hoger te maken, ontstaat waterdruk in de ring.</a:t>
            </a:r>
          </a:p>
          <a:p>
            <a:r>
              <a:rPr lang="nl-NL" baseline="0" dirty="0" smtClean="0"/>
              <a:t>Die druk remt het water dat uit de grond stroomt. Dit vertraagt het water. Het zand komt tot rust.</a:t>
            </a:r>
          </a:p>
          <a:p>
            <a:r>
              <a:rPr lang="nl-NL" baseline="0" dirty="0" smtClean="0"/>
              <a:t>Stapel de ring zo hoog dat het water nog wel stroomt, maar er geen zand meer uit komt.</a:t>
            </a:r>
          </a:p>
          <a:p>
            <a:r>
              <a:rPr lang="nl-NL" baseline="0" dirty="0" smtClean="0"/>
              <a:t>Maak daarvoor een lage uitstroomopening in de ring en leg daaronder zandzakken. Dit voorkomt erosie.</a:t>
            </a:r>
            <a:endParaRPr lang="nl-NL" dirty="0" smtClean="0"/>
          </a:p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9D0D17-AFE9-4431-853D-8806F59BE16E}" type="slidenum">
              <a:rPr lang="nl-NL" smtClean="0"/>
              <a:t>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664793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3951" y="3476208"/>
            <a:ext cx="12851448" cy="7394928"/>
          </a:xfrm>
        </p:spPr>
        <p:txBody>
          <a:bodyPr anchor="b"/>
          <a:lstStyle>
            <a:lvl1pPr algn="ctr">
              <a:defRPr sz="9921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89919" y="11156312"/>
            <a:ext cx="11339513" cy="5128263"/>
          </a:xfrm>
        </p:spPr>
        <p:txBody>
          <a:bodyPr/>
          <a:lstStyle>
            <a:lvl1pPr marL="0" indent="0" algn="ctr">
              <a:buNone/>
              <a:defRPr sz="3968"/>
            </a:lvl1pPr>
            <a:lvl2pPr marL="755980" indent="0" algn="ctr">
              <a:buNone/>
              <a:defRPr sz="3307"/>
            </a:lvl2pPr>
            <a:lvl3pPr marL="1511960" indent="0" algn="ctr">
              <a:buNone/>
              <a:defRPr sz="2976"/>
            </a:lvl3pPr>
            <a:lvl4pPr marL="2267941" indent="0" algn="ctr">
              <a:buNone/>
              <a:defRPr sz="2646"/>
            </a:lvl4pPr>
            <a:lvl5pPr marL="3023921" indent="0" algn="ctr">
              <a:buNone/>
              <a:defRPr sz="2646"/>
            </a:lvl5pPr>
            <a:lvl6pPr marL="3779901" indent="0" algn="ctr">
              <a:buNone/>
              <a:defRPr sz="2646"/>
            </a:lvl6pPr>
            <a:lvl7pPr marL="4535881" indent="0" algn="ctr">
              <a:buNone/>
              <a:defRPr sz="2646"/>
            </a:lvl7pPr>
            <a:lvl8pPr marL="5291861" indent="0" algn="ctr">
              <a:buNone/>
              <a:defRPr sz="2646"/>
            </a:lvl8pPr>
            <a:lvl9pPr marL="6047842" indent="0" algn="ctr">
              <a:buNone/>
              <a:defRPr sz="2646"/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9DCABF-DAD9-42CB-B10F-19CC873EE7A9}" type="datetimeFigureOut">
              <a:rPr lang="nl-NL" smtClean="0"/>
              <a:t>16-03-2023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8EA860-C9C1-422D-999F-E6D41CEC517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46805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9DCABF-DAD9-42CB-B10F-19CC873EE7A9}" type="datetimeFigureOut">
              <a:rPr lang="nl-NL" smtClean="0"/>
              <a:t>16-03-2023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8EA860-C9C1-422D-999F-E6D41CEC517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387035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819786" y="1130873"/>
            <a:ext cx="3260110" cy="18000554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39456" y="1130873"/>
            <a:ext cx="9591338" cy="18000554"/>
          </a:xfrm>
        </p:spPr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9DCABF-DAD9-42CB-B10F-19CC873EE7A9}" type="datetimeFigureOut">
              <a:rPr lang="nl-NL" smtClean="0"/>
              <a:t>16-03-2023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8EA860-C9C1-422D-999F-E6D41CEC517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56203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9DCABF-DAD9-42CB-B10F-19CC873EE7A9}" type="datetimeFigureOut">
              <a:rPr lang="nl-NL" smtClean="0"/>
              <a:t>16-03-2023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8EA860-C9C1-422D-999F-E6D41CEC517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620110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31582" y="5295443"/>
            <a:ext cx="13040439" cy="8835560"/>
          </a:xfrm>
        </p:spPr>
        <p:txBody>
          <a:bodyPr anchor="b"/>
          <a:lstStyle>
            <a:lvl1pPr>
              <a:defRPr sz="9921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31582" y="14214591"/>
            <a:ext cx="13040439" cy="4646413"/>
          </a:xfrm>
        </p:spPr>
        <p:txBody>
          <a:bodyPr/>
          <a:lstStyle>
            <a:lvl1pPr marL="0" indent="0">
              <a:buNone/>
              <a:defRPr sz="3968">
                <a:solidFill>
                  <a:schemeClr val="tx1"/>
                </a:solidFill>
              </a:defRPr>
            </a:lvl1pPr>
            <a:lvl2pPr marL="755980" indent="0">
              <a:buNone/>
              <a:defRPr sz="3307">
                <a:solidFill>
                  <a:schemeClr val="tx1">
                    <a:tint val="75000"/>
                  </a:schemeClr>
                </a:solidFill>
              </a:defRPr>
            </a:lvl2pPr>
            <a:lvl3pPr marL="1511960" indent="0">
              <a:buNone/>
              <a:defRPr sz="2976">
                <a:solidFill>
                  <a:schemeClr val="tx1">
                    <a:tint val="75000"/>
                  </a:schemeClr>
                </a:solidFill>
              </a:defRPr>
            </a:lvl3pPr>
            <a:lvl4pPr marL="2267941" indent="0">
              <a:buNone/>
              <a:defRPr sz="2646">
                <a:solidFill>
                  <a:schemeClr val="tx1">
                    <a:tint val="75000"/>
                  </a:schemeClr>
                </a:solidFill>
              </a:defRPr>
            </a:lvl4pPr>
            <a:lvl5pPr marL="3023921" indent="0">
              <a:buNone/>
              <a:defRPr sz="2646">
                <a:solidFill>
                  <a:schemeClr val="tx1">
                    <a:tint val="75000"/>
                  </a:schemeClr>
                </a:solidFill>
              </a:defRPr>
            </a:lvl5pPr>
            <a:lvl6pPr marL="3779901" indent="0">
              <a:buNone/>
              <a:defRPr sz="2646">
                <a:solidFill>
                  <a:schemeClr val="tx1">
                    <a:tint val="75000"/>
                  </a:schemeClr>
                </a:solidFill>
              </a:defRPr>
            </a:lvl6pPr>
            <a:lvl7pPr marL="4535881" indent="0">
              <a:buNone/>
              <a:defRPr sz="2646">
                <a:solidFill>
                  <a:schemeClr val="tx1">
                    <a:tint val="75000"/>
                  </a:schemeClr>
                </a:solidFill>
              </a:defRPr>
            </a:lvl7pPr>
            <a:lvl8pPr marL="5291861" indent="0">
              <a:buNone/>
              <a:defRPr sz="2646">
                <a:solidFill>
                  <a:schemeClr val="tx1">
                    <a:tint val="75000"/>
                  </a:schemeClr>
                </a:solidFill>
              </a:defRPr>
            </a:lvl8pPr>
            <a:lvl9pPr marL="6047842" indent="0">
              <a:buNone/>
              <a:defRPr sz="2646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9DCABF-DAD9-42CB-B10F-19CC873EE7A9}" type="datetimeFigureOut">
              <a:rPr lang="nl-NL" smtClean="0"/>
              <a:t>16-03-2023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8EA860-C9C1-422D-999F-E6D41CEC517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537429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39455" y="5654366"/>
            <a:ext cx="6425724" cy="13477061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654171" y="5654366"/>
            <a:ext cx="6425724" cy="13477061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9DCABF-DAD9-42CB-B10F-19CC873EE7A9}" type="datetimeFigureOut">
              <a:rPr lang="nl-NL" smtClean="0"/>
              <a:t>16-03-2023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8EA860-C9C1-422D-999F-E6D41CEC517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656143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1425" y="1130878"/>
            <a:ext cx="13040439" cy="4105563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1426" y="5206935"/>
            <a:ext cx="6396193" cy="2551839"/>
          </a:xfrm>
        </p:spPr>
        <p:txBody>
          <a:bodyPr anchor="b"/>
          <a:lstStyle>
            <a:lvl1pPr marL="0" indent="0">
              <a:buNone/>
              <a:defRPr sz="3968" b="1"/>
            </a:lvl1pPr>
            <a:lvl2pPr marL="755980" indent="0">
              <a:buNone/>
              <a:defRPr sz="3307" b="1"/>
            </a:lvl2pPr>
            <a:lvl3pPr marL="1511960" indent="0">
              <a:buNone/>
              <a:defRPr sz="2976" b="1"/>
            </a:lvl3pPr>
            <a:lvl4pPr marL="2267941" indent="0">
              <a:buNone/>
              <a:defRPr sz="2646" b="1"/>
            </a:lvl4pPr>
            <a:lvl5pPr marL="3023921" indent="0">
              <a:buNone/>
              <a:defRPr sz="2646" b="1"/>
            </a:lvl5pPr>
            <a:lvl6pPr marL="3779901" indent="0">
              <a:buNone/>
              <a:defRPr sz="2646" b="1"/>
            </a:lvl6pPr>
            <a:lvl7pPr marL="4535881" indent="0">
              <a:buNone/>
              <a:defRPr sz="2646" b="1"/>
            </a:lvl7pPr>
            <a:lvl8pPr marL="5291861" indent="0">
              <a:buNone/>
              <a:defRPr sz="2646" b="1"/>
            </a:lvl8pPr>
            <a:lvl9pPr marL="6047842" indent="0">
              <a:buNone/>
              <a:defRPr sz="2646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426" y="7758774"/>
            <a:ext cx="6396193" cy="1141198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654172" y="5206935"/>
            <a:ext cx="6427693" cy="2551839"/>
          </a:xfrm>
        </p:spPr>
        <p:txBody>
          <a:bodyPr anchor="b"/>
          <a:lstStyle>
            <a:lvl1pPr marL="0" indent="0">
              <a:buNone/>
              <a:defRPr sz="3968" b="1"/>
            </a:lvl1pPr>
            <a:lvl2pPr marL="755980" indent="0">
              <a:buNone/>
              <a:defRPr sz="3307" b="1"/>
            </a:lvl2pPr>
            <a:lvl3pPr marL="1511960" indent="0">
              <a:buNone/>
              <a:defRPr sz="2976" b="1"/>
            </a:lvl3pPr>
            <a:lvl4pPr marL="2267941" indent="0">
              <a:buNone/>
              <a:defRPr sz="2646" b="1"/>
            </a:lvl4pPr>
            <a:lvl5pPr marL="3023921" indent="0">
              <a:buNone/>
              <a:defRPr sz="2646" b="1"/>
            </a:lvl5pPr>
            <a:lvl6pPr marL="3779901" indent="0">
              <a:buNone/>
              <a:defRPr sz="2646" b="1"/>
            </a:lvl6pPr>
            <a:lvl7pPr marL="4535881" indent="0">
              <a:buNone/>
              <a:defRPr sz="2646" b="1"/>
            </a:lvl7pPr>
            <a:lvl8pPr marL="5291861" indent="0">
              <a:buNone/>
              <a:defRPr sz="2646" b="1"/>
            </a:lvl8pPr>
            <a:lvl9pPr marL="6047842" indent="0">
              <a:buNone/>
              <a:defRPr sz="2646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654172" y="7758774"/>
            <a:ext cx="6427693" cy="1141198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9DCABF-DAD9-42CB-B10F-19CC873EE7A9}" type="datetimeFigureOut">
              <a:rPr lang="nl-NL" smtClean="0"/>
              <a:t>16-03-2023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8EA860-C9C1-422D-999F-E6D41CEC517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894895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9DCABF-DAD9-42CB-B10F-19CC873EE7A9}" type="datetimeFigureOut">
              <a:rPr lang="nl-NL" smtClean="0"/>
              <a:t>16-03-2023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8EA860-C9C1-422D-999F-E6D41CEC517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778872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9DCABF-DAD9-42CB-B10F-19CC873EE7A9}" type="datetimeFigureOut">
              <a:rPr lang="nl-NL" smtClean="0"/>
              <a:t>16-03-2023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8EA860-C9C1-422D-999F-E6D41CEC517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475219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1425" y="1416050"/>
            <a:ext cx="4876384" cy="4956175"/>
          </a:xfrm>
        </p:spPr>
        <p:txBody>
          <a:bodyPr anchor="b"/>
          <a:lstStyle>
            <a:lvl1pPr>
              <a:defRPr sz="5291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27693" y="3058279"/>
            <a:ext cx="7654171" cy="15094700"/>
          </a:xfrm>
        </p:spPr>
        <p:txBody>
          <a:bodyPr/>
          <a:lstStyle>
            <a:lvl1pPr>
              <a:defRPr sz="5291"/>
            </a:lvl1pPr>
            <a:lvl2pPr>
              <a:defRPr sz="4630"/>
            </a:lvl2pPr>
            <a:lvl3pPr>
              <a:defRPr sz="3968"/>
            </a:lvl3pPr>
            <a:lvl4pPr>
              <a:defRPr sz="3307"/>
            </a:lvl4pPr>
            <a:lvl5pPr>
              <a:defRPr sz="3307"/>
            </a:lvl5pPr>
            <a:lvl6pPr>
              <a:defRPr sz="3307"/>
            </a:lvl6pPr>
            <a:lvl7pPr>
              <a:defRPr sz="3307"/>
            </a:lvl7pPr>
            <a:lvl8pPr>
              <a:defRPr sz="3307"/>
            </a:lvl8pPr>
            <a:lvl9pPr>
              <a:defRPr sz="3307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41425" y="6372225"/>
            <a:ext cx="4876384" cy="11805335"/>
          </a:xfrm>
        </p:spPr>
        <p:txBody>
          <a:bodyPr/>
          <a:lstStyle>
            <a:lvl1pPr marL="0" indent="0">
              <a:buNone/>
              <a:defRPr sz="2646"/>
            </a:lvl1pPr>
            <a:lvl2pPr marL="755980" indent="0">
              <a:buNone/>
              <a:defRPr sz="2315"/>
            </a:lvl2pPr>
            <a:lvl3pPr marL="1511960" indent="0">
              <a:buNone/>
              <a:defRPr sz="1984"/>
            </a:lvl3pPr>
            <a:lvl4pPr marL="2267941" indent="0">
              <a:buNone/>
              <a:defRPr sz="1654"/>
            </a:lvl4pPr>
            <a:lvl5pPr marL="3023921" indent="0">
              <a:buNone/>
              <a:defRPr sz="1654"/>
            </a:lvl5pPr>
            <a:lvl6pPr marL="3779901" indent="0">
              <a:buNone/>
              <a:defRPr sz="1654"/>
            </a:lvl6pPr>
            <a:lvl7pPr marL="4535881" indent="0">
              <a:buNone/>
              <a:defRPr sz="1654"/>
            </a:lvl7pPr>
            <a:lvl8pPr marL="5291861" indent="0">
              <a:buNone/>
              <a:defRPr sz="1654"/>
            </a:lvl8pPr>
            <a:lvl9pPr marL="6047842" indent="0">
              <a:buNone/>
              <a:defRPr sz="1654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9DCABF-DAD9-42CB-B10F-19CC873EE7A9}" type="datetimeFigureOut">
              <a:rPr lang="nl-NL" smtClean="0"/>
              <a:t>16-03-2023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8EA860-C9C1-422D-999F-E6D41CEC517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449055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1425" y="1416050"/>
            <a:ext cx="4876384" cy="4956175"/>
          </a:xfrm>
        </p:spPr>
        <p:txBody>
          <a:bodyPr anchor="b"/>
          <a:lstStyle>
            <a:lvl1pPr>
              <a:defRPr sz="5291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427693" y="3058279"/>
            <a:ext cx="7654171" cy="15094700"/>
          </a:xfrm>
        </p:spPr>
        <p:txBody>
          <a:bodyPr anchor="t"/>
          <a:lstStyle>
            <a:lvl1pPr marL="0" indent="0">
              <a:buNone/>
              <a:defRPr sz="5291"/>
            </a:lvl1pPr>
            <a:lvl2pPr marL="755980" indent="0">
              <a:buNone/>
              <a:defRPr sz="4630"/>
            </a:lvl2pPr>
            <a:lvl3pPr marL="1511960" indent="0">
              <a:buNone/>
              <a:defRPr sz="3968"/>
            </a:lvl3pPr>
            <a:lvl4pPr marL="2267941" indent="0">
              <a:buNone/>
              <a:defRPr sz="3307"/>
            </a:lvl4pPr>
            <a:lvl5pPr marL="3023921" indent="0">
              <a:buNone/>
              <a:defRPr sz="3307"/>
            </a:lvl5pPr>
            <a:lvl6pPr marL="3779901" indent="0">
              <a:buNone/>
              <a:defRPr sz="3307"/>
            </a:lvl6pPr>
            <a:lvl7pPr marL="4535881" indent="0">
              <a:buNone/>
              <a:defRPr sz="3307"/>
            </a:lvl7pPr>
            <a:lvl8pPr marL="5291861" indent="0">
              <a:buNone/>
              <a:defRPr sz="3307"/>
            </a:lvl8pPr>
            <a:lvl9pPr marL="6047842" indent="0">
              <a:buNone/>
              <a:defRPr sz="3307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41425" y="6372225"/>
            <a:ext cx="4876384" cy="11805335"/>
          </a:xfrm>
        </p:spPr>
        <p:txBody>
          <a:bodyPr/>
          <a:lstStyle>
            <a:lvl1pPr marL="0" indent="0">
              <a:buNone/>
              <a:defRPr sz="2646"/>
            </a:lvl1pPr>
            <a:lvl2pPr marL="755980" indent="0">
              <a:buNone/>
              <a:defRPr sz="2315"/>
            </a:lvl2pPr>
            <a:lvl3pPr marL="1511960" indent="0">
              <a:buNone/>
              <a:defRPr sz="1984"/>
            </a:lvl3pPr>
            <a:lvl4pPr marL="2267941" indent="0">
              <a:buNone/>
              <a:defRPr sz="1654"/>
            </a:lvl4pPr>
            <a:lvl5pPr marL="3023921" indent="0">
              <a:buNone/>
              <a:defRPr sz="1654"/>
            </a:lvl5pPr>
            <a:lvl6pPr marL="3779901" indent="0">
              <a:buNone/>
              <a:defRPr sz="1654"/>
            </a:lvl6pPr>
            <a:lvl7pPr marL="4535881" indent="0">
              <a:buNone/>
              <a:defRPr sz="1654"/>
            </a:lvl7pPr>
            <a:lvl8pPr marL="5291861" indent="0">
              <a:buNone/>
              <a:defRPr sz="1654"/>
            </a:lvl8pPr>
            <a:lvl9pPr marL="6047842" indent="0">
              <a:buNone/>
              <a:defRPr sz="1654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9DCABF-DAD9-42CB-B10F-19CC873EE7A9}" type="datetimeFigureOut">
              <a:rPr lang="nl-NL" smtClean="0"/>
              <a:t>16-03-2023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8EA860-C9C1-422D-999F-E6D41CEC517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997070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39456" y="1130878"/>
            <a:ext cx="13040439" cy="410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39456" y="5654366"/>
            <a:ext cx="13040439" cy="1347706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9455" y="19687033"/>
            <a:ext cx="3401854" cy="113087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98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9DCABF-DAD9-42CB-B10F-19CC873EE7A9}" type="datetimeFigureOut">
              <a:rPr lang="nl-NL" smtClean="0"/>
              <a:t>16-03-2023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008285" y="19687033"/>
            <a:ext cx="5102781" cy="113087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98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78041" y="19687033"/>
            <a:ext cx="3401854" cy="113087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98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8EA860-C9C1-422D-999F-E6D41CEC517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444019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511960" rtl="0" eaLnBrk="1" latinLnBrk="0" hangingPunct="1">
        <a:lnSpc>
          <a:spcPct val="90000"/>
        </a:lnSpc>
        <a:spcBef>
          <a:spcPct val="0"/>
        </a:spcBef>
        <a:buNone/>
        <a:defRPr sz="727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77990" indent="-377990" algn="l" defTabSz="1511960" rtl="0" eaLnBrk="1" latinLnBrk="0" hangingPunct="1">
        <a:lnSpc>
          <a:spcPct val="90000"/>
        </a:lnSpc>
        <a:spcBef>
          <a:spcPts val="1654"/>
        </a:spcBef>
        <a:buFont typeface="Arial" panose="020B0604020202020204" pitchFamily="34" charset="0"/>
        <a:buChar char="•"/>
        <a:defRPr sz="4630" kern="1200">
          <a:solidFill>
            <a:schemeClr val="tx1"/>
          </a:solidFill>
          <a:latin typeface="+mn-lt"/>
          <a:ea typeface="+mn-ea"/>
          <a:cs typeface="+mn-cs"/>
        </a:defRPr>
      </a:lvl1pPr>
      <a:lvl2pPr marL="1133970" indent="-377990" algn="l" defTabSz="1511960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3968" kern="1200">
          <a:solidFill>
            <a:schemeClr val="tx1"/>
          </a:solidFill>
          <a:latin typeface="+mn-lt"/>
          <a:ea typeface="+mn-ea"/>
          <a:cs typeface="+mn-cs"/>
        </a:defRPr>
      </a:lvl2pPr>
      <a:lvl3pPr marL="1889951" indent="-377990" algn="l" defTabSz="1511960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3307" kern="1200">
          <a:solidFill>
            <a:schemeClr val="tx1"/>
          </a:solidFill>
          <a:latin typeface="+mn-lt"/>
          <a:ea typeface="+mn-ea"/>
          <a:cs typeface="+mn-cs"/>
        </a:defRPr>
      </a:lvl3pPr>
      <a:lvl4pPr marL="2645931" indent="-377990" algn="l" defTabSz="1511960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976" kern="1200">
          <a:solidFill>
            <a:schemeClr val="tx1"/>
          </a:solidFill>
          <a:latin typeface="+mn-lt"/>
          <a:ea typeface="+mn-ea"/>
          <a:cs typeface="+mn-cs"/>
        </a:defRPr>
      </a:lvl4pPr>
      <a:lvl5pPr marL="3401911" indent="-377990" algn="l" defTabSz="1511960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976" kern="1200">
          <a:solidFill>
            <a:schemeClr val="tx1"/>
          </a:solidFill>
          <a:latin typeface="+mn-lt"/>
          <a:ea typeface="+mn-ea"/>
          <a:cs typeface="+mn-cs"/>
        </a:defRPr>
      </a:lvl5pPr>
      <a:lvl6pPr marL="4157891" indent="-377990" algn="l" defTabSz="1511960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976" kern="1200">
          <a:solidFill>
            <a:schemeClr val="tx1"/>
          </a:solidFill>
          <a:latin typeface="+mn-lt"/>
          <a:ea typeface="+mn-ea"/>
          <a:cs typeface="+mn-cs"/>
        </a:defRPr>
      </a:lvl6pPr>
      <a:lvl7pPr marL="4913871" indent="-377990" algn="l" defTabSz="1511960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976" kern="1200">
          <a:solidFill>
            <a:schemeClr val="tx1"/>
          </a:solidFill>
          <a:latin typeface="+mn-lt"/>
          <a:ea typeface="+mn-ea"/>
          <a:cs typeface="+mn-cs"/>
        </a:defRPr>
      </a:lvl7pPr>
      <a:lvl8pPr marL="5669852" indent="-377990" algn="l" defTabSz="1511960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976" kern="1200">
          <a:solidFill>
            <a:schemeClr val="tx1"/>
          </a:solidFill>
          <a:latin typeface="+mn-lt"/>
          <a:ea typeface="+mn-ea"/>
          <a:cs typeface="+mn-cs"/>
        </a:defRPr>
      </a:lvl8pPr>
      <a:lvl9pPr marL="6425832" indent="-377990" algn="l" defTabSz="1511960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97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511960" rtl="0" eaLnBrk="1" latinLnBrk="0" hangingPunct="1">
        <a:defRPr sz="2976" kern="1200">
          <a:solidFill>
            <a:schemeClr val="tx1"/>
          </a:solidFill>
          <a:latin typeface="+mn-lt"/>
          <a:ea typeface="+mn-ea"/>
          <a:cs typeface="+mn-cs"/>
        </a:defRPr>
      </a:lvl1pPr>
      <a:lvl2pPr marL="755980" algn="l" defTabSz="1511960" rtl="0" eaLnBrk="1" latinLnBrk="0" hangingPunct="1">
        <a:defRPr sz="2976" kern="1200">
          <a:solidFill>
            <a:schemeClr val="tx1"/>
          </a:solidFill>
          <a:latin typeface="+mn-lt"/>
          <a:ea typeface="+mn-ea"/>
          <a:cs typeface="+mn-cs"/>
        </a:defRPr>
      </a:lvl2pPr>
      <a:lvl3pPr marL="1511960" algn="l" defTabSz="1511960" rtl="0" eaLnBrk="1" latinLnBrk="0" hangingPunct="1">
        <a:defRPr sz="2976" kern="1200">
          <a:solidFill>
            <a:schemeClr val="tx1"/>
          </a:solidFill>
          <a:latin typeface="+mn-lt"/>
          <a:ea typeface="+mn-ea"/>
          <a:cs typeface="+mn-cs"/>
        </a:defRPr>
      </a:lvl3pPr>
      <a:lvl4pPr marL="2267941" algn="l" defTabSz="1511960" rtl="0" eaLnBrk="1" latinLnBrk="0" hangingPunct="1">
        <a:defRPr sz="2976" kern="1200">
          <a:solidFill>
            <a:schemeClr val="tx1"/>
          </a:solidFill>
          <a:latin typeface="+mn-lt"/>
          <a:ea typeface="+mn-ea"/>
          <a:cs typeface="+mn-cs"/>
        </a:defRPr>
      </a:lvl4pPr>
      <a:lvl5pPr marL="3023921" algn="l" defTabSz="1511960" rtl="0" eaLnBrk="1" latinLnBrk="0" hangingPunct="1">
        <a:defRPr sz="2976" kern="1200">
          <a:solidFill>
            <a:schemeClr val="tx1"/>
          </a:solidFill>
          <a:latin typeface="+mn-lt"/>
          <a:ea typeface="+mn-ea"/>
          <a:cs typeface="+mn-cs"/>
        </a:defRPr>
      </a:lvl5pPr>
      <a:lvl6pPr marL="3779901" algn="l" defTabSz="1511960" rtl="0" eaLnBrk="1" latinLnBrk="0" hangingPunct="1">
        <a:defRPr sz="2976" kern="1200">
          <a:solidFill>
            <a:schemeClr val="tx1"/>
          </a:solidFill>
          <a:latin typeface="+mn-lt"/>
          <a:ea typeface="+mn-ea"/>
          <a:cs typeface="+mn-cs"/>
        </a:defRPr>
      </a:lvl6pPr>
      <a:lvl7pPr marL="4535881" algn="l" defTabSz="1511960" rtl="0" eaLnBrk="1" latinLnBrk="0" hangingPunct="1">
        <a:defRPr sz="2976" kern="1200">
          <a:solidFill>
            <a:schemeClr val="tx1"/>
          </a:solidFill>
          <a:latin typeface="+mn-lt"/>
          <a:ea typeface="+mn-ea"/>
          <a:cs typeface="+mn-cs"/>
        </a:defRPr>
      </a:lvl7pPr>
      <a:lvl8pPr marL="5291861" algn="l" defTabSz="1511960" rtl="0" eaLnBrk="1" latinLnBrk="0" hangingPunct="1">
        <a:defRPr sz="2976" kern="1200">
          <a:solidFill>
            <a:schemeClr val="tx1"/>
          </a:solidFill>
          <a:latin typeface="+mn-lt"/>
          <a:ea typeface="+mn-ea"/>
          <a:cs typeface="+mn-cs"/>
        </a:defRPr>
      </a:lvl8pPr>
      <a:lvl9pPr marL="6047842" algn="l" defTabSz="1511960" rtl="0" eaLnBrk="1" latinLnBrk="0" hangingPunct="1">
        <a:defRPr sz="297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3.png"/><Relationship Id="rId10" Type="http://schemas.openxmlformats.org/officeDocument/2006/relationships/image" Target="../media/image8.png"/><Relationship Id="rId4" Type="http://schemas.openxmlformats.org/officeDocument/2006/relationships/image" Target="../media/image2.png"/><Relationship Id="rId9" Type="http://schemas.openxmlformats.org/officeDocument/2006/relationships/image" Target="../media/image7.png"/><Relationship Id="rId14" Type="http://schemas.openxmlformats.org/officeDocument/2006/relationships/image" Target="../media/image12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Relationship Id="rId9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0"/>
          <p:cNvSpPr>
            <a:spLocks noChangeArrowheads="1"/>
          </p:cNvSpPr>
          <p:nvPr/>
        </p:nvSpPr>
        <p:spPr bwMode="auto">
          <a:xfrm>
            <a:off x="0" y="0"/>
            <a:ext cx="151193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nl-NL"/>
          </a:p>
        </p:txBody>
      </p:sp>
      <p:sp>
        <p:nvSpPr>
          <p:cNvPr id="5" name="Rectangle 11"/>
          <p:cNvSpPr>
            <a:spLocks noChangeArrowheads="1"/>
          </p:cNvSpPr>
          <p:nvPr/>
        </p:nvSpPr>
        <p:spPr bwMode="auto">
          <a:xfrm>
            <a:off x="0" y="457200"/>
            <a:ext cx="151193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nl-NL"/>
          </a:p>
        </p:txBody>
      </p:sp>
      <p:sp>
        <p:nvSpPr>
          <p:cNvPr id="6" name="Rectangle 14"/>
          <p:cNvSpPr>
            <a:spLocks noChangeArrowheads="1"/>
          </p:cNvSpPr>
          <p:nvPr/>
        </p:nvSpPr>
        <p:spPr bwMode="auto">
          <a:xfrm>
            <a:off x="152400" y="152400"/>
            <a:ext cx="151193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nl-NL"/>
          </a:p>
        </p:txBody>
      </p:sp>
      <p:sp>
        <p:nvSpPr>
          <p:cNvPr id="31" name="Rechthoek 30"/>
          <p:cNvSpPr/>
          <p:nvPr/>
        </p:nvSpPr>
        <p:spPr>
          <a:xfrm>
            <a:off x="7423725" y="1150681"/>
            <a:ext cx="6880556" cy="1973789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pic>
        <p:nvPicPr>
          <p:cNvPr id="51" name="Picture 2" descr="Werkgroep Professionalisering Dijkbewaking - Delta Noodmaatregelen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601" b="2546"/>
          <a:stretch/>
        </p:blipFill>
        <p:spPr bwMode="auto">
          <a:xfrm>
            <a:off x="552413" y="114702"/>
            <a:ext cx="1488598" cy="912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Rechthoek 11"/>
          <p:cNvSpPr/>
          <p:nvPr/>
        </p:nvSpPr>
        <p:spPr>
          <a:xfrm>
            <a:off x="7482620" y="1129087"/>
            <a:ext cx="6845346" cy="197900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sz="2000" b="1" dirty="0" smtClean="0"/>
              <a:t>Meer </a:t>
            </a:r>
            <a:r>
              <a:rPr lang="nl-NL" sz="2000" b="1" dirty="0"/>
              <a:t>informatie op </a:t>
            </a:r>
            <a:r>
              <a:rPr lang="nl-NL" sz="2000" b="1" dirty="0" err="1"/>
              <a:t>Youtube</a:t>
            </a:r>
            <a:r>
              <a:rPr lang="nl-NL" sz="2000" b="1" dirty="0"/>
              <a:t> of de website Wiki noodmaatregelen waterkeringen</a:t>
            </a:r>
            <a:r>
              <a:rPr lang="nl-NL" sz="2000" b="1" dirty="0" smtClean="0"/>
              <a:t>.</a:t>
            </a:r>
          </a:p>
          <a:p>
            <a:endParaRPr lang="nl-NL" sz="2000" b="1" dirty="0"/>
          </a:p>
          <a:p>
            <a:r>
              <a:rPr lang="nl-NL" sz="2000" b="1" dirty="0" smtClean="0"/>
              <a:t>1a.</a:t>
            </a:r>
            <a:r>
              <a:rPr lang="nl-NL" sz="2000" b="1" dirty="0"/>
              <a:t>	</a:t>
            </a:r>
            <a:r>
              <a:rPr lang="nl-NL" sz="2000" dirty="0"/>
              <a:t>Verklaring van de tekening: bovenaanzicht, zijaanzicht, vooraanzicht. Lagen op elkaar, rijen naast elkaar</a:t>
            </a:r>
            <a:r>
              <a:rPr lang="nl-NL" sz="2000" dirty="0" smtClean="0"/>
              <a:t>.</a:t>
            </a:r>
          </a:p>
          <a:p>
            <a:endParaRPr lang="nl-NL" sz="2000" dirty="0" smtClean="0"/>
          </a:p>
          <a:p>
            <a:endParaRPr lang="nl-NL" sz="2000" dirty="0"/>
          </a:p>
          <a:p>
            <a:r>
              <a:rPr lang="nl-NL" sz="2000" b="1" dirty="0"/>
              <a:t>1b. Voor de persoonlijke veiligheid: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000" dirty="0"/>
              <a:t>Handschoenen voor het sjouwen van zandzakken.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000" dirty="0"/>
              <a:t>Veiligheidsschoenen voor bescherming van de voeten.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000" dirty="0"/>
              <a:t>Een helm in de buurt van (draaiende) machines.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000" dirty="0"/>
              <a:t>Rust op tijd uit en eet en drink voldoende</a:t>
            </a:r>
            <a:r>
              <a:rPr lang="nl-NL" sz="2000" dirty="0" smtClean="0"/>
              <a:t>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nl-NL" sz="2000" dirty="0"/>
          </a:p>
          <a:p>
            <a:r>
              <a:rPr lang="nl-NL" sz="2000" b="1" dirty="0"/>
              <a:t>1c. Formaat en vulling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000" dirty="0"/>
              <a:t>Zandzakken hebben een formaat van gemiddeld 40x60 cm.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000" dirty="0"/>
              <a:t>Vul deze maximaal voor 2/3 met zand. Zakken die je volledig vult, zijn niet goed te vormen.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000" dirty="0"/>
              <a:t>Maximaal gewicht is 15 kg om het werken met zandzakken vol te kunnen houden.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000" dirty="0"/>
              <a:t>Bind of naai de zakken dicht zodat het zand niet kan uitspoelen. Als dit niet kan: sla de flap om en leg die onder een kont</a:t>
            </a:r>
            <a:r>
              <a:rPr lang="nl-NL" sz="2000" dirty="0" smtClean="0"/>
              <a:t>. Gebruik geen kapotte zakken.</a:t>
            </a:r>
            <a:endParaRPr lang="nl-NL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000" dirty="0"/>
              <a:t>De afdichtstrop (of tie </a:t>
            </a:r>
            <a:r>
              <a:rPr lang="nl-NL" sz="2000" dirty="0" err="1"/>
              <a:t>wrap</a:t>
            </a:r>
            <a:r>
              <a:rPr lang="nl-NL" sz="2000" dirty="0"/>
              <a:t>) moet een handbreedte ruimte boven het zand openlaten. Om de zak te kunnen vormen.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000" dirty="0"/>
              <a:t>Het losse / lege eind, de strik, is nodig om zakken in verband te stapelen</a:t>
            </a:r>
            <a:r>
              <a:rPr lang="nl-NL" sz="2000" dirty="0" smtClean="0"/>
              <a:t>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nl-NL" sz="2000" dirty="0"/>
          </a:p>
          <a:p>
            <a:r>
              <a:rPr lang="nl-NL" sz="2000" b="1" dirty="0"/>
              <a:t>1d. Schuifweerstand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000" dirty="0"/>
              <a:t>Gebruik zandzakken van ruwe stof zodat deze niet glijden of verschuiven. De wrijving verschilt per zak.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000" dirty="0"/>
              <a:t>Kunststof zakken moeten minimaal in één richting wrijving of schuifweerstand hebben. </a:t>
            </a:r>
            <a:endParaRPr lang="nl-NL" sz="20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nl-NL" sz="2000" dirty="0"/>
          </a:p>
          <a:p>
            <a:r>
              <a:rPr lang="nl-NL" sz="2000" b="1" dirty="0"/>
              <a:t>2a. Doorgeven van gevulde zakken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000" dirty="0"/>
              <a:t>Houd de zak bij je lijf. Gebruik je onderarmen als lepels van een heftruck. Gebruik lange mouwen.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000" dirty="0"/>
              <a:t>Sta tegenover elkaar bij het doorgeven van zakken. Reken op 1 persoon per meter ‘ketting’.  Ga op lengte staan</a:t>
            </a:r>
            <a:r>
              <a:rPr lang="nl-NL" sz="2000" dirty="0" smtClean="0"/>
              <a:t>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nl-NL" sz="2000" dirty="0"/>
          </a:p>
          <a:p>
            <a:r>
              <a:rPr lang="nl-NL" sz="2000" b="1" dirty="0"/>
              <a:t>2b. Kont op strik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000" dirty="0"/>
              <a:t>De zakken komen ‘kont op strik’: leg een volle onderkant op een lege bovenkant.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000" dirty="0"/>
              <a:t>Laat de zak daarom niet ploffen, maar leg de kont het eerst neer en houd de strik het langste vast</a:t>
            </a:r>
            <a:r>
              <a:rPr lang="nl-NL" sz="2000" dirty="0" smtClean="0"/>
              <a:t>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nl-NL" sz="2000" dirty="0"/>
          </a:p>
          <a:p>
            <a:r>
              <a:rPr lang="nl-NL" sz="2000" b="1" dirty="0"/>
              <a:t>2c. Aanlopen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000" dirty="0"/>
              <a:t>Loop de zakken goed aan voor stevigheid, elke laag. Niet de laatst gelegde zak: het zand drukt dan in de lege strop. </a:t>
            </a:r>
            <a:endParaRPr lang="nl-NL" sz="20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nl-NL" sz="2000" dirty="0"/>
          </a:p>
          <a:p>
            <a:r>
              <a:rPr lang="nl-NL" sz="2000" b="1" dirty="0"/>
              <a:t>2d. Halfsteens en kruislings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000" dirty="0"/>
              <a:t>Leg zakken in de rij in halfsteensverband: rijen verspringen een halve zak. 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000" dirty="0"/>
              <a:t>Stapel het eind van een rij netjes af zodat er geen losse strikken vrij liggen.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000" dirty="0"/>
              <a:t>Wrijving zak kruislings? Dan lagen kruislings. </a:t>
            </a:r>
            <a:endParaRPr lang="nl-NL" sz="20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000" dirty="0" smtClean="0"/>
              <a:t>Wrijving </a:t>
            </a:r>
            <a:r>
              <a:rPr lang="nl-NL" sz="2000" dirty="0"/>
              <a:t>zak in één richting? Dan lagen in één richting</a:t>
            </a:r>
            <a:r>
              <a:rPr lang="nl-NL" sz="2000" dirty="0" smtClean="0"/>
              <a:t>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nl-NL" sz="20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nl-NL" sz="20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nl-NL" sz="2000" dirty="0"/>
          </a:p>
          <a:p>
            <a:r>
              <a:rPr lang="nl-NL" sz="2000" b="1" dirty="0"/>
              <a:t>2e. Draagkracht ondergrond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000" dirty="0"/>
              <a:t>Stapel zakken op een stevige ondergrond.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000" dirty="0"/>
              <a:t>Stapel niet te veel gewicht op een kade. Die mag niet vervormen.</a:t>
            </a:r>
          </a:p>
        </p:txBody>
      </p:sp>
      <p:pic>
        <p:nvPicPr>
          <p:cNvPr id="34" name="Afbeelding 3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71963" y="8008"/>
            <a:ext cx="5847536" cy="1120543"/>
          </a:xfrm>
          <a:prstGeom prst="rect">
            <a:avLst/>
          </a:prstGeom>
        </p:spPr>
      </p:pic>
      <p:pic>
        <p:nvPicPr>
          <p:cNvPr id="35" name="Afbeelding 34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085" t="3598" r="14016" b="8398"/>
          <a:stretch/>
        </p:blipFill>
        <p:spPr>
          <a:xfrm>
            <a:off x="12724713" y="145871"/>
            <a:ext cx="1590676" cy="940722"/>
          </a:xfrm>
          <a:prstGeom prst="rect">
            <a:avLst/>
          </a:prstGeom>
        </p:spPr>
      </p:pic>
      <p:sp>
        <p:nvSpPr>
          <p:cNvPr id="36" name="Tekstvak 35"/>
          <p:cNvSpPr txBox="1"/>
          <p:nvPr/>
        </p:nvSpPr>
        <p:spPr>
          <a:xfrm>
            <a:off x="7035171" y="846137"/>
            <a:ext cx="134470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100" i="1" smtClean="0"/>
              <a:t>Versie 2023-03-15</a:t>
            </a:r>
            <a:endParaRPr lang="nl-NL" sz="1100" i="1" dirty="0"/>
          </a:p>
        </p:txBody>
      </p:sp>
      <p:pic>
        <p:nvPicPr>
          <p:cNvPr id="39" name="Afbeelding 3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65881" y="13511063"/>
            <a:ext cx="6480000" cy="4337381"/>
          </a:xfrm>
          <a:prstGeom prst="rect">
            <a:avLst/>
          </a:prstGeom>
        </p:spPr>
      </p:pic>
      <p:sp>
        <p:nvSpPr>
          <p:cNvPr id="40" name="Tekstvak 39"/>
          <p:cNvSpPr txBox="1"/>
          <p:nvPr/>
        </p:nvSpPr>
        <p:spPr>
          <a:xfrm>
            <a:off x="578418" y="1196258"/>
            <a:ext cx="654164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/>
              <a:t>m</a:t>
            </a:r>
            <a:r>
              <a:rPr lang="nl-NL" sz="1400" b="1" dirty="0" smtClean="0"/>
              <a:t>aterialen &amp; algemene instructie</a:t>
            </a:r>
            <a:endParaRPr lang="nl-NL" sz="1400" b="1" dirty="0"/>
          </a:p>
        </p:txBody>
      </p:sp>
      <p:sp>
        <p:nvSpPr>
          <p:cNvPr id="41" name="Rechthoek 40"/>
          <p:cNvSpPr/>
          <p:nvPr/>
        </p:nvSpPr>
        <p:spPr>
          <a:xfrm>
            <a:off x="515175" y="1149411"/>
            <a:ext cx="6908550" cy="197374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2" name="Tekstvak 41"/>
          <p:cNvSpPr txBox="1"/>
          <p:nvPr/>
        </p:nvSpPr>
        <p:spPr>
          <a:xfrm>
            <a:off x="683121" y="1510483"/>
            <a:ext cx="316645" cy="359517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r>
              <a:rPr lang="nl-NL" dirty="0" smtClean="0"/>
              <a:t>1a</a:t>
            </a:r>
            <a:endParaRPr lang="nl-NL" dirty="0"/>
          </a:p>
        </p:txBody>
      </p:sp>
      <p:sp>
        <p:nvSpPr>
          <p:cNvPr id="43" name="Tekstvak 42"/>
          <p:cNvSpPr txBox="1"/>
          <p:nvPr/>
        </p:nvSpPr>
        <p:spPr>
          <a:xfrm>
            <a:off x="722543" y="5362596"/>
            <a:ext cx="316645" cy="359517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r>
              <a:rPr lang="nl-NL" dirty="0" smtClean="0"/>
              <a:t>1c</a:t>
            </a:r>
            <a:endParaRPr lang="nl-NL" dirty="0"/>
          </a:p>
        </p:txBody>
      </p:sp>
      <p:sp>
        <p:nvSpPr>
          <p:cNvPr id="44" name="Tekstvak 43"/>
          <p:cNvSpPr txBox="1"/>
          <p:nvPr/>
        </p:nvSpPr>
        <p:spPr>
          <a:xfrm>
            <a:off x="670855" y="7406128"/>
            <a:ext cx="316645" cy="359517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r>
              <a:rPr lang="nl-NL" dirty="0" smtClean="0"/>
              <a:t>1d</a:t>
            </a:r>
            <a:endParaRPr lang="nl-NL" dirty="0"/>
          </a:p>
        </p:txBody>
      </p:sp>
      <p:sp>
        <p:nvSpPr>
          <p:cNvPr id="45" name="Tekstvak 44"/>
          <p:cNvSpPr txBox="1"/>
          <p:nvPr/>
        </p:nvSpPr>
        <p:spPr>
          <a:xfrm>
            <a:off x="750312" y="18158885"/>
            <a:ext cx="316645" cy="359517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r>
              <a:rPr lang="nl-NL" dirty="0"/>
              <a:t>2</a:t>
            </a:r>
            <a:r>
              <a:rPr lang="nl-NL" dirty="0" smtClean="0"/>
              <a:t>e</a:t>
            </a:r>
            <a:endParaRPr lang="nl-NL" dirty="0"/>
          </a:p>
        </p:txBody>
      </p:sp>
      <p:sp>
        <p:nvSpPr>
          <p:cNvPr id="46" name="Tekstvak 45"/>
          <p:cNvSpPr txBox="1"/>
          <p:nvPr/>
        </p:nvSpPr>
        <p:spPr>
          <a:xfrm>
            <a:off x="788552" y="9284700"/>
            <a:ext cx="316645" cy="359517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r>
              <a:rPr lang="nl-NL" dirty="0" smtClean="0"/>
              <a:t>2a</a:t>
            </a:r>
            <a:endParaRPr lang="nl-NL" dirty="0"/>
          </a:p>
        </p:txBody>
      </p:sp>
      <p:sp>
        <p:nvSpPr>
          <p:cNvPr id="47" name="Tekstvak 46"/>
          <p:cNvSpPr txBox="1"/>
          <p:nvPr/>
        </p:nvSpPr>
        <p:spPr>
          <a:xfrm>
            <a:off x="740794" y="11145353"/>
            <a:ext cx="316645" cy="359517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r>
              <a:rPr lang="nl-NL" dirty="0" smtClean="0"/>
              <a:t>2b</a:t>
            </a:r>
            <a:endParaRPr lang="nl-NL" dirty="0"/>
          </a:p>
        </p:txBody>
      </p:sp>
      <p:sp>
        <p:nvSpPr>
          <p:cNvPr id="48" name="Tekstvak 47"/>
          <p:cNvSpPr txBox="1"/>
          <p:nvPr/>
        </p:nvSpPr>
        <p:spPr>
          <a:xfrm>
            <a:off x="792423" y="11973203"/>
            <a:ext cx="316645" cy="359517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r>
              <a:rPr lang="nl-NL" dirty="0" smtClean="0"/>
              <a:t>2c</a:t>
            </a:r>
            <a:endParaRPr lang="nl-NL" dirty="0"/>
          </a:p>
        </p:txBody>
      </p:sp>
      <p:sp>
        <p:nvSpPr>
          <p:cNvPr id="49" name="Tekstvak 48"/>
          <p:cNvSpPr txBox="1"/>
          <p:nvPr/>
        </p:nvSpPr>
        <p:spPr>
          <a:xfrm>
            <a:off x="683121" y="3035811"/>
            <a:ext cx="316645" cy="359517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r>
              <a:rPr lang="nl-NL" dirty="0" smtClean="0"/>
              <a:t>1b</a:t>
            </a:r>
            <a:endParaRPr lang="nl-NL" dirty="0"/>
          </a:p>
        </p:txBody>
      </p:sp>
      <p:sp>
        <p:nvSpPr>
          <p:cNvPr id="50" name="Tekstvak 49"/>
          <p:cNvSpPr txBox="1"/>
          <p:nvPr/>
        </p:nvSpPr>
        <p:spPr>
          <a:xfrm>
            <a:off x="674328" y="9035576"/>
            <a:ext cx="567335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/>
              <a:t>b</a:t>
            </a:r>
            <a:r>
              <a:rPr lang="nl-NL" sz="1400" b="1" dirty="0" smtClean="0"/>
              <a:t>asis stapelen</a:t>
            </a:r>
            <a:endParaRPr lang="nl-NL" sz="1400" b="1" dirty="0"/>
          </a:p>
        </p:txBody>
      </p:sp>
      <p:cxnSp>
        <p:nvCxnSpPr>
          <p:cNvPr id="52" name="Rechte verbindingslijn 51"/>
          <p:cNvCxnSpPr/>
          <p:nvPr/>
        </p:nvCxnSpPr>
        <p:spPr>
          <a:xfrm>
            <a:off x="515175" y="9025201"/>
            <a:ext cx="6880556" cy="0"/>
          </a:xfrm>
          <a:prstGeom prst="lin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53" name="Tekstvak 52"/>
          <p:cNvSpPr txBox="1"/>
          <p:nvPr/>
        </p:nvSpPr>
        <p:spPr>
          <a:xfrm>
            <a:off x="676759" y="17865387"/>
            <a:ext cx="508884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 smtClean="0"/>
              <a:t>draagkracht ondergrond </a:t>
            </a:r>
            <a:endParaRPr lang="nl-NL" sz="1400" b="1" dirty="0"/>
          </a:p>
        </p:txBody>
      </p:sp>
      <p:sp>
        <p:nvSpPr>
          <p:cNvPr id="54" name="Tekstvak 53"/>
          <p:cNvSpPr txBox="1"/>
          <p:nvPr/>
        </p:nvSpPr>
        <p:spPr>
          <a:xfrm>
            <a:off x="750680" y="13596491"/>
            <a:ext cx="316645" cy="359517"/>
          </a:xfrm>
          <a:prstGeom prst="rect">
            <a:avLst/>
          </a:prstGeom>
          <a:solidFill>
            <a:schemeClr val="bg1"/>
          </a:solidFill>
        </p:spPr>
        <p:txBody>
          <a:bodyPr wrap="square" lIns="36000" tIns="36000" rIns="36000" bIns="36000" rtlCol="0">
            <a:spAutoFit/>
          </a:bodyPr>
          <a:lstStyle/>
          <a:p>
            <a:r>
              <a:rPr lang="nl-NL" dirty="0" smtClean="0"/>
              <a:t>2d</a:t>
            </a:r>
            <a:endParaRPr lang="nl-NL" dirty="0"/>
          </a:p>
        </p:txBody>
      </p:sp>
      <p:pic>
        <p:nvPicPr>
          <p:cNvPr id="61" name="Afbeelding 6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67982" y="2854184"/>
            <a:ext cx="6480000" cy="2364208"/>
          </a:xfrm>
          <a:prstGeom prst="rect">
            <a:avLst/>
          </a:prstGeom>
        </p:spPr>
      </p:pic>
      <p:pic>
        <p:nvPicPr>
          <p:cNvPr id="62" name="Afbeelding 6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13550" y="9330792"/>
            <a:ext cx="6480000" cy="1871111"/>
          </a:xfrm>
          <a:prstGeom prst="rect">
            <a:avLst/>
          </a:prstGeom>
        </p:spPr>
      </p:pic>
      <p:pic>
        <p:nvPicPr>
          <p:cNvPr id="63" name="Afbeelding 62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03799" y="12044584"/>
            <a:ext cx="6480000" cy="1406445"/>
          </a:xfrm>
          <a:prstGeom prst="rect">
            <a:avLst/>
          </a:prstGeom>
        </p:spPr>
      </p:pic>
      <p:pic>
        <p:nvPicPr>
          <p:cNvPr id="64" name="Afbeelding 63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09239" y="1524895"/>
            <a:ext cx="6516000" cy="1480518"/>
          </a:xfrm>
          <a:prstGeom prst="rect">
            <a:avLst/>
          </a:prstGeom>
        </p:spPr>
      </p:pic>
      <p:pic>
        <p:nvPicPr>
          <p:cNvPr id="65" name="Afbeelding 64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67982" y="7332795"/>
            <a:ext cx="6480000" cy="1402131"/>
          </a:xfrm>
          <a:prstGeom prst="rect">
            <a:avLst/>
          </a:prstGeom>
        </p:spPr>
      </p:pic>
      <p:pic>
        <p:nvPicPr>
          <p:cNvPr id="66" name="Afbeelding 65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703799" y="11139605"/>
            <a:ext cx="6496785" cy="856434"/>
          </a:xfrm>
          <a:prstGeom prst="rect">
            <a:avLst/>
          </a:prstGeom>
        </p:spPr>
      </p:pic>
      <p:pic>
        <p:nvPicPr>
          <p:cNvPr id="67" name="Afbeelding 66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686316" y="18185823"/>
            <a:ext cx="6480000" cy="2599761"/>
          </a:xfrm>
          <a:prstGeom prst="rect">
            <a:avLst/>
          </a:prstGeom>
        </p:spPr>
      </p:pic>
      <p:pic>
        <p:nvPicPr>
          <p:cNvPr id="90" name="Afbeelding 89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665881" y="5280723"/>
            <a:ext cx="6480000" cy="2122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89434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hoek 9"/>
          <p:cNvSpPr/>
          <p:nvPr/>
        </p:nvSpPr>
        <p:spPr>
          <a:xfrm>
            <a:off x="325094" y="1173507"/>
            <a:ext cx="6949136" cy="197374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2" name="Rechthoek 11"/>
          <p:cNvSpPr/>
          <p:nvPr/>
        </p:nvSpPr>
        <p:spPr>
          <a:xfrm>
            <a:off x="7873284" y="1389844"/>
            <a:ext cx="6735651" cy="176355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sz="2000" b="1" dirty="0"/>
              <a:t>3a. Hoogte stapeling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000" dirty="0"/>
              <a:t>De stapeling krijgt de vorm van een stompe </a:t>
            </a:r>
            <a:r>
              <a:rPr lang="nl-NL" sz="2000" dirty="0" err="1"/>
              <a:t>pyramide</a:t>
            </a:r>
            <a:r>
              <a:rPr lang="nl-NL" sz="2000" dirty="0"/>
              <a:t>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000" dirty="0"/>
              <a:t>Leg de eerste rij aan de waterzijde zo, dat je altijd nog naar binnen kunt uitbreiden.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000" dirty="0"/>
              <a:t>Leg maximaal twee lagen op elkaar van een bepaalde rijbreedte.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000" dirty="0"/>
              <a:t>Verspring per twee lagen met een halve zak in de breedte.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000" dirty="0"/>
              <a:t>Wordt de stapel hoger? Bouw dan aan de binnenzijde van onderaf met een extra laag uit</a:t>
            </a:r>
            <a:r>
              <a:rPr lang="nl-NL" sz="2000" dirty="0" smtClean="0"/>
              <a:t>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nl-NL" sz="2000" dirty="0"/>
          </a:p>
          <a:p>
            <a:r>
              <a:rPr lang="nl-NL" sz="2000" b="1" dirty="0"/>
              <a:t>3b. Geen overloop of overslag toestaan.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000" dirty="0"/>
              <a:t>Overlopend of overslaand water laat de stapel aan de achterzijde inzakken</a:t>
            </a:r>
            <a:r>
              <a:rPr lang="nl-NL" sz="2000" dirty="0" smtClean="0"/>
              <a:t>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nl-NL" sz="2000" dirty="0"/>
          </a:p>
          <a:p>
            <a:r>
              <a:rPr lang="nl-NL" sz="2000" b="1" dirty="0"/>
              <a:t>3c. Afsluiting met folie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000" dirty="0"/>
              <a:t>Een stapeling kan sterkte verliezen als die verzadigd raakt met water.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000" dirty="0"/>
              <a:t>Gebruik een waterdichte folie om een stapeling aan de waterzijde waterdicht te maken</a:t>
            </a:r>
            <a:r>
              <a:rPr lang="nl-NL" sz="2000" dirty="0" smtClean="0"/>
              <a:t>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000" dirty="0" smtClean="0"/>
              <a:t>Leg deze alleen onder de voorste rij.</a:t>
            </a:r>
            <a:endParaRPr lang="nl-NL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000" dirty="0"/>
              <a:t>Laat de achterzijde open, zodat water er altijd uit kan</a:t>
            </a:r>
            <a:r>
              <a:rPr lang="nl-NL" sz="2000" dirty="0" smtClean="0"/>
              <a:t>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nl-NL" sz="2000" dirty="0"/>
          </a:p>
          <a:p>
            <a:r>
              <a:rPr lang="nl-NL" sz="2000" b="1" dirty="0"/>
              <a:t>4. </a:t>
            </a:r>
            <a:r>
              <a:rPr lang="nl-NL" sz="2000" b="1" dirty="0" err="1"/>
              <a:t>Zandmeevoerende</a:t>
            </a:r>
            <a:r>
              <a:rPr lang="nl-NL" sz="2000" b="1" dirty="0"/>
              <a:t> wel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000" dirty="0"/>
              <a:t>Water kan onder een dijk door stromen via een zandlaag.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000" dirty="0"/>
              <a:t>Als het water snel genoeg stroomt, neemt dit zandkorrels mee. De stroming kun je afremmen door tegendruk.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000" dirty="0"/>
              <a:t>Stapel daarvoor een ring van zandzakken rond een wel waar zand uit komt.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000" dirty="0"/>
              <a:t>Door de ring hoger te maken, ontstaat waterdruk in de ring. De uitstroomopening bepaalt de waterhoogte.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000" dirty="0"/>
              <a:t>Die waterdruk vertraagt het water dat uit de grond stroomt. Het zand komt tot rust.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000" dirty="0"/>
              <a:t>Stapel de ring zo hoog dat het </a:t>
            </a:r>
            <a:r>
              <a:rPr lang="nl-NL" sz="2000" b="1" u="sng" dirty="0"/>
              <a:t>water nog wel </a:t>
            </a:r>
            <a:r>
              <a:rPr lang="nl-NL" sz="2000" dirty="0"/>
              <a:t>stroomt, maar er </a:t>
            </a:r>
            <a:r>
              <a:rPr lang="nl-NL" sz="2000" b="1" u="sng" dirty="0"/>
              <a:t>geen zand </a:t>
            </a:r>
            <a:r>
              <a:rPr lang="nl-NL" sz="2000" dirty="0"/>
              <a:t>meer uit komt. Minimale hoogte dus.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000" dirty="0"/>
              <a:t>Leg onder de uitstroomopening zandzakken. Dit voorkomt erosie</a:t>
            </a:r>
            <a:r>
              <a:rPr lang="nl-NL" sz="2000" dirty="0" smtClean="0"/>
              <a:t>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nl-NL" sz="2000" dirty="0"/>
          </a:p>
          <a:p>
            <a:r>
              <a:rPr lang="nl-NL" sz="2000" b="1" dirty="0" smtClean="0"/>
              <a:t>5a</a:t>
            </a:r>
            <a:r>
              <a:rPr lang="nl-NL" sz="2000" b="1" dirty="0"/>
              <a:t>. Sloot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000" dirty="0"/>
              <a:t>Gebruik een </a:t>
            </a:r>
            <a:r>
              <a:rPr lang="nl-NL" sz="2000" dirty="0" err="1"/>
              <a:t>waadpak</a:t>
            </a:r>
            <a:r>
              <a:rPr lang="nl-NL" sz="2000" dirty="0"/>
              <a:t> en reddingsvest.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000" dirty="0"/>
              <a:t>Loop bij het stapelen tegen een schuine zijde de kanten goed aan. </a:t>
            </a:r>
            <a:r>
              <a:rPr lang="nl-NL" sz="2000" dirty="0" smtClean="0"/>
              <a:t>Kont van de zak tegen de kant van het talud.</a:t>
            </a:r>
            <a:endParaRPr lang="nl-NL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000" dirty="0"/>
              <a:t>De strik ligt altijd aan de zijde van de stapeling. Niet tegen </a:t>
            </a:r>
            <a:r>
              <a:rPr lang="nl-NL" sz="2000" dirty="0" smtClean="0"/>
              <a:t>het sloottalud.</a:t>
            </a:r>
            <a:endParaRPr lang="nl-NL" sz="2000" dirty="0"/>
          </a:p>
          <a:p>
            <a:r>
              <a:rPr lang="nl-NL" sz="2000" b="1" dirty="0"/>
              <a:t>5b. Muur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nl-NL" sz="2000" dirty="0"/>
              <a:t>Stapel stevig tegen de muur aan. Loop de zakken goed aan.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nl-NL" sz="2000" dirty="0"/>
              <a:t>Pak de muur in, minimaal over een afstand die overeenkomt met de halve breedte (1/2 B) van de stapel (B</a:t>
            </a:r>
            <a:r>
              <a:rPr lang="nl-NL" sz="2000" dirty="0" smtClean="0"/>
              <a:t>).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nl-NL" sz="2000" dirty="0"/>
          </a:p>
          <a:p>
            <a:r>
              <a:rPr lang="nl-NL" sz="2000" b="1" dirty="0" smtClean="0">
                <a:solidFill>
                  <a:srgbClr val="FF0000"/>
                </a:solidFill>
              </a:rPr>
              <a:t>6</a:t>
            </a:r>
            <a:r>
              <a:rPr lang="nl-NL" sz="2000" b="1" dirty="0">
                <a:solidFill>
                  <a:srgbClr val="FF0000"/>
                </a:solidFill>
              </a:rPr>
              <a:t>. Niet doen</a:t>
            </a:r>
          </a:p>
          <a:p>
            <a:pPr marL="457200" indent="-457200">
              <a:buFont typeface="+mj-lt"/>
              <a:buAutoNum type="alphaLcParenR"/>
            </a:pPr>
            <a:r>
              <a:rPr lang="nl-NL" sz="2000" dirty="0"/>
              <a:t>Stapel zandzakken niet op rommel of zand. Het risico is lekkage.</a:t>
            </a:r>
          </a:p>
          <a:p>
            <a:pPr marL="457200" indent="-457200">
              <a:buFont typeface="+mj-lt"/>
              <a:buAutoNum type="alphaLcParenR"/>
            </a:pPr>
            <a:r>
              <a:rPr lang="nl-NL" sz="2000" dirty="0"/>
              <a:t>Leg de strik niet naar het water. Het risico is losspoelen.</a:t>
            </a:r>
          </a:p>
          <a:p>
            <a:pPr marL="457200" indent="-457200">
              <a:buFont typeface="+mj-lt"/>
              <a:buAutoNum type="alphaLcParenR"/>
            </a:pPr>
            <a:r>
              <a:rPr lang="nl-NL" sz="2000" dirty="0"/>
              <a:t>Stapel de zakken niet slordig en losjes. Het risico is wegzakken van de stapel.</a:t>
            </a:r>
          </a:p>
          <a:p>
            <a:pPr marL="457200" indent="-457200">
              <a:buFont typeface="+mj-lt"/>
              <a:buAutoNum type="alphaLcParenR"/>
            </a:pPr>
            <a:r>
              <a:rPr lang="nl-NL" sz="2000" dirty="0"/>
              <a:t>Wissel zandzakken niet af met </a:t>
            </a:r>
            <a:r>
              <a:rPr lang="nl-NL" sz="2000" dirty="0" err="1"/>
              <a:t>bigbags</a:t>
            </a:r>
            <a:r>
              <a:rPr lang="nl-NL" sz="2000" dirty="0"/>
              <a:t>. Elke overgang tussen zandzak en </a:t>
            </a:r>
            <a:r>
              <a:rPr lang="nl-NL" sz="2000" dirty="0" err="1"/>
              <a:t>bigbag</a:t>
            </a:r>
            <a:r>
              <a:rPr lang="nl-NL" sz="2000" dirty="0"/>
              <a:t> is een zwakte.</a:t>
            </a:r>
          </a:p>
        </p:txBody>
      </p:sp>
      <p:sp>
        <p:nvSpPr>
          <p:cNvPr id="41" name="Tekstvak 40"/>
          <p:cNvSpPr txBox="1"/>
          <p:nvPr/>
        </p:nvSpPr>
        <p:spPr>
          <a:xfrm>
            <a:off x="409007" y="5406944"/>
            <a:ext cx="567335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 err="1"/>
              <a:t>z</a:t>
            </a:r>
            <a:r>
              <a:rPr lang="nl-NL" sz="1400" b="1" dirty="0" err="1" smtClean="0"/>
              <a:t>andmeevoerende</a:t>
            </a:r>
            <a:r>
              <a:rPr lang="nl-NL" sz="1400" b="1" dirty="0" smtClean="0"/>
              <a:t> wel </a:t>
            </a:r>
            <a:endParaRPr lang="nl-NL" sz="1400" b="1" dirty="0"/>
          </a:p>
        </p:txBody>
      </p:sp>
      <p:sp>
        <p:nvSpPr>
          <p:cNvPr id="52" name="Tekstvak 51"/>
          <p:cNvSpPr txBox="1"/>
          <p:nvPr/>
        </p:nvSpPr>
        <p:spPr>
          <a:xfrm>
            <a:off x="337127" y="1150647"/>
            <a:ext cx="567335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 smtClean="0"/>
              <a:t>hoogte (met folie) </a:t>
            </a:r>
            <a:endParaRPr lang="nl-NL" sz="1400" b="1" dirty="0"/>
          </a:p>
        </p:txBody>
      </p:sp>
      <p:cxnSp>
        <p:nvCxnSpPr>
          <p:cNvPr id="54" name="Rechte verbindingslijn 53"/>
          <p:cNvCxnSpPr/>
          <p:nvPr/>
        </p:nvCxnSpPr>
        <p:spPr>
          <a:xfrm>
            <a:off x="325094" y="14912987"/>
            <a:ext cx="6880556" cy="0"/>
          </a:xfrm>
          <a:prstGeom prst="lin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58" name="Rechte verbindingslijn 57"/>
          <p:cNvCxnSpPr/>
          <p:nvPr/>
        </p:nvCxnSpPr>
        <p:spPr>
          <a:xfrm>
            <a:off x="325373" y="5351951"/>
            <a:ext cx="6880556" cy="0"/>
          </a:xfrm>
          <a:prstGeom prst="lin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59" name="Rechte verbindingslijn 58"/>
          <p:cNvCxnSpPr/>
          <p:nvPr/>
        </p:nvCxnSpPr>
        <p:spPr>
          <a:xfrm>
            <a:off x="335206" y="11301756"/>
            <a:ext cx="6880556" cy="0"/>
          </a:xfrm>
          <a:prstGeom prst="lin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60" name="Tekstvak 59"/>
          <p:cNvSpPr txBox="1"/>
          <p:nvPr/>
        </p:nvSpPr>
        <p:spPr>
          <a:xfrm>
            <a:off x="360126" y="1415782"/>
            <a:ext cx="5453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3a</a:t>
            </a:r>
            <a:endParaRPr lang="nl-NL" dirty="0"/>
          </a:p>
        </p:txBody>
      </p:sp>
      <p:sp>
        <p:nvSpPr>
          <p:cNvPr id="61" name="Tekstvak 60"/>
          <p:cNvSpPr txBox="1"/>
          <p:nvPr/>
        </p:nvSpPr>
        <p:spPr>
          <a:xfrm>
            <a:off x="1199677" y="11715579"/>
            <a:ext cx="5453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5a</a:t>
            </a:r>
            <a:endParaRPr lang="nl-NL" dirty="0"/>
          </a:p>
        </p:txBody>
      </p:sp>
      <p:sp>
        <p:nvSpPr>
          <p:cNvPr id="62" name="Tekstvak 61"/>
          <p:cNvSpPr txBox="1"/>
          <p:nvPr/>
        </p:nvSpPr>
        <p:spPr>
          <a:xfrm>
            <a:off x="480618" y="5736973"/>
            <a:ext cx="316645" cy="359517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r>
              <a:rPr lang="nl-NL" dirty="0"/>
              <a:t>4</a:t>
            </a:r>
          </a:p>
        </p:txBody>
      </p:sp>
      <p:sp>
        <p:nvSpPr>
          <p:cNvPr id="63" name="Tekstvak 62"/>
          <p:cNvSpPr txBox="1"/>
          <p:nvPr/>
        </p:nvSpPr>
        <p:spPr>
          <a:xfrm>
            <a:off x="420226" y="15339477"/>
            <a:ext cx="5453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6</a:t>
            </a:r>
            <a:endParaRPr lang="nl-NL" dirty="0"/>
          </a:p>
        </p:txBody>
      </p:sp>
      <p:sp>
        <p:nvSpPr>
          <p:cNvPr id="64" name="Tekstvak 63"/>
          <p:cNvSpPr txBox="1"/>
          <p:nvPr/>
        </p:nvSpPr>
        <p:spPr>
          <a:xfrm>
            <a:off x="2266233" y="13197783"/>
            <a:ext cx="5453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5b</a:t>
            </a:r>
            <a:endParaRPr lang="nl-NL" dirty="0"/>
          </a:p>
        </p:txBody>
      </p:sp>
      <p:sp>
        <p:nvSpPr>
          <p:cNvPr id="65" name="Tekstvak 64"/>
          <p:cNvSpPr txBox="1"/>
          <p:nvPr/>
        </p:nvSpPr>
        <p:spPr>
          <a:xfrm>
            <a:off x="486667" y="3023415"/>
            <a:ext cx="316645" cy="359517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r>
              <a:rPr lang="nl-NL" dirty="0" smtClean="0"/>
              <a:t>3b</a:t>
            </a:r>
            <a:endParaRPr lang="nl-NL" dirty="0"/>
          </a:p>
        </p:txBody>
      </p:sp>
      <p:sp>
        <p:nvSpPr>
          <p:cNvPr id="66" name="Tekstvak 65"/>
          <p:cNvSpPr txBox="1"/>
          <p:nvPr/>
        </p:nvSpPr>
        <p:spPr>
          <a:xfrm>
            <a:off x="2982448" y="3451973"/>
            <a:ext cx="316645" cy="359517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r>
              <a:rPr lang="nl-NL" dirty="0" smtClean="0"/>
              <a:t>3c</a:t>
            </a:r>
            <a:endParaRPr lang="nl-NL" dirty="0"/>
          </a:p>
        </p:txBody>
      </p:sp>
      <p:pic>
        <p:nvPicPr>
          <p:cNvPr id="67" name="Afbeelding 6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9007" y="3480109"/>
            <a:ext cx="2420758" cy="1728000"/>
          </a:xfrm>
          <a:prstGeom prst="rect">
            <a:avLst/>
          </a:prstGeom>
        </p:spPr>
      </p:pic>
      <p:sp>
        <p:nvSpPr>
          <p:cNvPr id="68" name="Tekstvak 67"/>
          <p:cNvSpPr txBox="1"/>
          <p:nvPr/>
        </p:nvSpPr>
        <p:spPr>
          <a:xfrm>
            <a:off x="450270" y="3510589"/>
            <a:ext cx="316645" cy="359517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r>
              <a:rPr lang="nl-NL" dirty="0" smtClean="0"/>
              <a:t>3b</a:t>
            </a:r>
            <a:endParaRPr lang="nl-NL" dirty="0"/>
          </a:p>
        </p:txBody>
      </p:sp>
      <p:pic>
        <p:nvPicPr>
          <p:cNvPr id="69" name="Afbeelding 6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0226" y="1401701"/>
            <a:ext cx="6480000" cy="2054103"/>
          </a:xfrm>
          <a:prstGeom prst="rect">
            <a:avLst/>
          </a:prstGeom>
        </p:spPr>
      </p:pic>
      <p:pic>
        <p:nvPicPr>
          <p:cNvPr id="70" name="Afbeelding 6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854472" y="3492304"/>
            <a:ext cx="4045271" cy="1832683"/>
          </a:xfrm>
          <a:prstGeom prst="rect">
            <a:avLst/>
          </a:prstGeom>
        </p:spPr>
      </p:pic>
      <p:pic>
        <p:nvPicPr>
          <p:cNvPr id="71" name="Afbeelding 7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776608" y="11365845"/>
            <a:ext cx="3529522" cy="1682262"/>
          </a:xfrm>
          <a:prstGeom prst="rect">
            <a:avLst/>
          </a:prstGeom>
        </p:spPr>
      </p:pic>
      <p:pic>
        <p:nvPicPr>
          <p:cNvPr id="72" name="Afbeelding 7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982448" y="13079821"/>
            <a:ext cx="3897136" cy="1877137"/>
          </a:xfrm>
          <a:prstGeom prst="rect">
            <a:avLst/>
          </a:prstGeom>
        </p:spPr>
      </p:pic>
      <p:pic>
        <p:nvPicPr>
          <p:cNvPr id="73" name="Afbeelding 72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78490" y="15044803"/>
            <a:ext cx="6480000" cy="5806957"/>
          </a:xfrm>
          <a:prstGeom prst="rect">
            <a:avLst/>
          </a:prstGeom>
        </p:spPr>
      </p:pic>
      <p:pic>
        <p:nvPicPr>
          <p:cNvPr id="74" name="Afbeelding 73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18812" y="5701056"/>
            <a:ext cx="6480000" cy="5465875"/>
          </a:xfrm>
          <a:prstGeom prst="rect">
            <a:avLst/>
          </a:prstGeom>
        </p:spPr>
      </p:pic>
      <p:sp>
        <p:nvSpPr>
          <p:cNvPr id="75" name="Tekstvak 74"/>
          <p:cNvSpPr txBox="1"/>
          <p:nvPr/>
        </p:nvSpPr>
        <p:spPr>
          <a:xfrm>
            <a:off x="389610" y="11343714"/>
            <a:ext cx="22778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 smtClean="0"/>
              <a:t>Sloot en muur</a:t>
            </a:r>
            <a:endParaRPr lang="nl-NL" sz="1400" b="1" dirty="0"/>
          </a:p>
        </p:txBody>
      </p:sp>
      <p:sp>
        <p:nvSpPr>
          <p:cNvPr id="76" name="Rechthoek 75"/>
          <p:cNvSpPr/>
          <p:nvPr/>
        </p:nvSpPr>
        <p:spPr>
          <a:xfrm>
            <a:off x="7240845" y="1150681"/>
            <a:ext cx="7368090" cy="1973789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52212027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thema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thema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them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3069</TotalTime>
  <Words>2095</Words>
  <Application>Microsoft Office PowerPoint</Application>
  <PresentationFormat>Aangepast</PresentationFormat>
  <Paragraphs>225</Paragraphs>
  <Slides>2</Slides>
  <Notes>2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Kantoorthema</vt:lpstr>
      <vt:lpstr>PowerPoint-presentatie</vt:lpstr>
      <vt:lpstr>PowerPoint-presentatie</vt:lpstr>
    </vt:vector>
  </TitlesOfParts>
  <Company>Waterschap Rivierenland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Jaap Bronsveld</dc:creator>
  <cp:lastModifiedBy>Jaap Bronsveld</cp:lastModifiedBy>
  <cp:revision>154</cp:revision>
  <cp:lastPrinted>2023-02-21T12:21:08Z</cp:lastPrinted>
  <dcterms:created xsi:type="dcterms:W3CDTF">2021-12-14T06:29:49Z</dcterms:created>
  <dcterms:modified xsi:type="dcterms:W3CDTF">2023-03-16T10:57:39Z</dcterms:modified>
</cp:coreProperties>
</file>