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7" r:id="rId5"/>
    <p:sldId id="258" r:id="rId6"/>
  </p:sldIdLst>
  <p:sldSz cx="15119350" cy="212407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42" d="100"/>
          <a:sy n="42" d="100"/>
        </p:scale>
        <p:origin x="27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20122"/>
          </a:xfrm>
          <a:prstGeom prst="rect">
            <a:avLst/>
          </a:prstGeom>
        </p:spPr>
        <p:txBody>
          <a:bodyPr vert="horz" lIns="138722" tIns="69361" rIns="138722" bIns="69361" rtlCol="0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20122"/>
          </a:xfrm>
          <a:prstGeom prst="rect">
            <a:avLst/>
          </a:prstGeom>
        </p:spPr>
        <p:txBody>
          <a:bodyPr vert="horz" lIns="138722" tIns="69361" rIns="138722" bIns="69361" rtlCol="0"/>
          <a:lstStyle>
            <a:lvl1pPr algn="r">
              <a:defRPr sz="1900"/>
            </a:lvl1pPr>
          </a:lstStyle>
          <a:p>
            <a:fld id="{9B4A2F24-0978-4CD2-B2B4-D867383F57EF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40088" y="1795463"/>
            <a:ext cx="3446462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22" tIns="69361" rIns="138722" bIns="6936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8722" tIns="69361" rIns="138722" bIns="69361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13632471"/>
            <a:ext cx="4301543" cy="720121"/>
          </a:xfrm>
          <a:prstGeom prst="rect">
            <a:avLst/>
          </a:prstGeom>
        </p:spPr>
        <p:txBody>
          <a:bodyPr vert="horz" lIns="138722" tIns="69361" rIns="138722" bIns="69361" rtlCol="0" anchor="b"/>
          <a:lstStyle>
            <a:lvl1pPr algn="l">
              <a:defRPr sz="1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2471"/>
            <a:ext cx="4301543" cy="720121"/>
          </a:xfrm>
          <a:prstGeom prst="rect">
            <a:avLst/>
          </a:prstGeom>
        </p:spPr>
        <p:txBody>
          <a:bodyPr vert="horz" lIns="138722" tIns="69361" rIns="138722" bIns="69361" rtlCol="0" anchor="b"/>
          <a:lstStyle>
            <a:lvl1pPr algn="r">
              <a:defRPr sz="1900"/>
            </a:lvl1pPr>
          </a:lstStyle>
          <a:p>
            <a:fld id="{599D0D17-AFE9-4431-853D-8806F59BE1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42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de</a:t>
            </a:r>
            <a:r>
              <a:rPr lang="nl-NL" baseline="0" dirty="0" smtClean="0"/>
              <a:t> linker kolom staat uitleg over de materialen en algemene instructies.</a:t>
            </a:r>
          </a:p>
          <a:p>
            <a:r>
              <a:rPr lang="nl-NL" baseline="0" dirty="0" smtClean="0"/>
              <a:t>In de rechter kolom de toepassingen in het veld.</a:t>
            </a:r>
          </a:p>
          <a:p>
            <a:endParaRPr lang="nl-NL" dirty="0" smtClean="0"/>
          </a:p>
          <a:p>
            <a:r>
              <a:rPr lang="nl-NL" dirty="0" smtClean="0"/>
              <a:t>1. Voor</a:t>
            </a:r>
            <a:r>
              <a:rPr lang="nl-NL" baseline="0" dirty="0" smtClean="0"/>
              <a:t> de persoonlijke veiligheid:</a:t>
            </a:r>
          </a:p>
          <a:p>
            <a:r>
              <a:rPr lang="nl-NL" baseline="0" dirty="0" smtClean="0"/>
              <a:t>- Draag handschoenen voor het sjouwen van zandzakken.</a:t>
            </a:r>
          </a:p>
          <a:p>
            <a:r>
              <a:rPr lang="nl-NL" baseline="0" dirty="0" smtClean="0"/>
              <a:t>- Draag veiligheidsschoenen om klemmen te voorkomen.</a:t>
            </a:r>
          </a:p>
          <a:p>
            <a:r>
              <a:rPr lang="nl-NL" baseline="0" dirty="0" smtClean="0"/>
              <a:t>- Draag een helm in de buurt van machines.</a:t>
            </a:r>
          </a:p>
          <a:p>
            <a:endParaRPr lang="nl-NL" baseline="0" dirty="0" smtClean="0"/>
          </a:p>
          <a:p>
            <a:r>
              <a:rPr lang="nl-NL" baseline="0" dirty="0" smtClean="0"/>
              <a:t>2. Sta tegenover elkaar bij het doorgeven van zakken.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3. Denk na voordat je zandzakken stapelt. Bekijk de video.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4. Zandzakken hebben een formaat van gemiddeld 40x60 cm.</a:t>
            </a:r>
          </a:p>
          <a:p>
            <a:r>
              <a:rPr lang="nl-NL" dirty="0" smtClean="0"/>
              <a:t>Vul deze maximaal</a:t>
            </a:r>
            <a:r>
              <a:rPr lang="nl-NL" baseline="0" dirty="0" smtClean="0"/>
              <a:t> voor 2/3 met zand. Het losse eind, de strik, is nodig om zakken in verband te stapelen.</a:t>
            </a:r>
          </a:p>
          <a:p>
            <a:r>
              <a:rPr lang="nl-NL" baseline="0" dirty="0" smtClean="0"/>
              <a:t>Bind of naai de zakken dicht zodat het zand niet kan uitspoelen.</a:t>
            </a:r>
          </a:p>
          <a:p>
            <a:r>
              <a:rPr lang="nl-NL" baseline="0" dirty="0" smtClean="0"/>
              <a:t>De afdichtstrop (</a:t>
            </a:r>
            <a:r>
              <a:rPr lang="nl-NL" baseline="0" dirty="0" err="1" smtClean="0"/>
              <a:t>tiewrap</a:t>
            </a:r>
            <a:r>
              <a:rPr lang="nl-NL" baseline="0" dirty="0" smtClean="0"/>
              <a:t>) moet ook een handbreedte ruimte boven het zand open laten.</a:t>
            </a:r>
          </a:p>
          <a:p>
            <a:r>
              <a:rPr lang="nl-NL" baseline="0" dirty="0" smtClean="0"/>
              <a:t>Maximaal gewicht is 15 kg om het werken met zandzakken vol te kunnen houden.</a:t>
            </a:r>
          </a:p>
          <a:p>
            <a:r>
              <a:rPr lang="nl-NL" baseline="0" dirty="0" smtClean="0"/>
              <a:t>Gebruik geen zakken die open zijn. Vul ze niet volledig: die zijn niet goed te vormen.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5. Gebruik zandzakken die in minimaal 1 richting wrijving of schuifweerstand hebben door de ruwe stof. </a:t>
            </a:r>
          </a:p>
          <a:p>
            <a:r>
              <a:rPr lang="nl-NL" baseline="0" dirty="0" smtClean="0"/>
              <a:t>Leg die schuifweerstand haaks op de waterdruk.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6. Stapel</a:t>
            </a:r>
            <a:r>
              <a:rPr lang="nl-NL" baseline="0" dirty="0" smtClean="0"/>
              <a:t> zakken altijd in halfsteensverband.</a:t>
            </a:r>
          </a:p>
          <a:p>
            <a:r>
              <a:rPr lang="nl-NL" baseline="0" dirty="0" smtClean="0"/>
              <a:t>De rijen naast elkaar verspringen een halve zak. De rijen bovenop elkaar ook per drie lagen.</a:t>
            </a:r>
          </a:p>
          <a:p>
            <a:r>
              <a:rPr lang="nl-NL" baseline="0" dirty="0" smtClean="0"/>
              <a:t>Leg maximaal 3 rijen op elkaar van een bepaalde breedte. </a:t>
            </a:r>
          </a:p>
          <a:p>
            <a:r>
              <a:rPr lang="nl-NL" baseline="0" dirty="0" smtClean="0"/>
              <a:t>Wordt de stapel hoger? Bouw dan van onderaf met een extra laag uit.</a:t>
            </a:r>
          </a:p>
          <a:p>
            <a:endParaRPr lang="nl-NL" baseline="0" dirty="0" smtClean="0"/>
          </a:p>
          <a:p>
            <a:r>
              <a:rPr lang="nl-NL" baseline="0" dirty="0" smtClean="0"/>
              <a:t>7, De zakken komen ‘kont op strik’. Dat betekent dat een volle onderkant op een lege bovenkant komt te liggen.</a:t>
            </a:r>
          </a:p>
          <a:p>
            <a:r>
              <a:rPr lang="nl-NL" baseline="0" dirty="0" smtClean="0"/>
              <a:t>Loop de zakken goed aan voor stevigheid. </a:t>
            </a:r>
          </a:p>
          <a:p>
            <a:endParaRPr lang="nl-NL" dirty="0" smtClean="0"/>
          </a:p>
          <a:p>
            <a:r>
              <a:rPr lang="nl-NL" dirty="0" smtClean="0"/>
              <a:t>8. Loop bij het stapelen tegen een schuine</a:t>
            </a:r>
            <a:r>
              <a:rPr lang="nl-NL" baseline="0" dirty="0" smtClean="0"/>
              <a:t> zijde de kanten goed aan.</a:t>
            </a:r>
          </a:p>
          <a:p>
            <a:r>
              <a:rPr lang="nl-NL" baseline="0" dirty="0" smtClean="0"/>
              <a:t>De strik ligt altijd aan de zijde van de stapeling. Niet tegen de zijkant.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9.</a:t>
            </a:r>
            <a:r>
              <a:rPr lang="nl-NL" baseline="0" dirty="0" smtClean="0"/>
              <a:t> </a:t>
            </a:r>
            <a:r>
              <a:rPr lang="nl-NL" dirty="0" smtClean="0"/>
              <a:t>Stapel</a:t>
            </a:r>
            <a:r>
              <a:rPr lang="nl-NL" baseline="0" dirty="0" smtClean="0"/>
              <a:t> zakken altijd in halfsteensverband. Ook de rijen naast elkaar verspringen een halve zak. </a:t>
            </a:r>
          </a:p>
          <a:p>
            <a:r>
              <a:rPr lang="nl-NL" baseline="0" dirty="0" smtClean="0"/>
              <a:t>De zakken komen ‘kont op strik’. Dat betekent dat een volle onderkant op een lege bovenkant komt te liggen.</a:t>
            </a:r>
          </a:p>
          <a:p>
            <a:r>
              <a:rPr lang="nl-NL" baseline="0" dirty="0" smtClean="0"/>
              <a:t>Op het eind van een rij stapel je deze netjes af zodat er geen losse strikken vrij liggen.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10. Stapel zakken op een stevige</a:t>
            </a:r>
            <a:r>
              <a:rPr lang="nl-NL" baseline="0" dirty="0" smtClean="0"/>
              <a:t> ondergrond.</a:t>
            </a:r>
          </a:p>
          <a:p>
            <a:r>
              <a:rPr lang="nl-NL" baseline="0" dirty="0" smtClean="0"/>
              <a:t>Gebruik een </a:t>
            </a:r>
            <a:r>
              <a:rPr lang="nl-NL" baseline="0" dirty="0" err="1" smtClean="0"/>
              <a:t>geotextiel</a:t>
            </a:r>
            <a:r>
              <a:rPr lang="nl-NL" baseline="0" dirty="0" smtClean="0"/>
              <a:t> bij een zachte ondergrond. Deze moet wel water doorlaten.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11. Gebruik een waterdichte folie om een</a:t>
            </a:r>
            <a:r>
              <a:rPr lang="nl-NL" baseline="0" dirty="0" smtClean="0"/>
              <a:t> stapeling waterdicht te maken.</a:t>
            </a:r>
          </a:p>
          <a:p>
            <a:r>
              <a:rPr lang="nl-NL" baseline="0" dirty="0" smtClean="0"/>
              <a:t>Laat de achterzijde open, zodat water dat er misschien toch in komt, er weer uit kan.</a:t>
            </a:r>
          </a:p>
          <a:p>
            <a:r>
              <a:rPr lang="nl-NL" baseline="0" dirty="0" smtClean="0"/>
              <a:t>Zandzakken vol water gaan vervormen.</a:t>
            </a:r>
          </a:p>
          <a:p>
            <a:endParaRPr lang="nl-NL" baseline="0" dirty="0" smtClean="0"/>
          </a:p>
          <a:p>
            <a:endParaRPr lang="nl-NL" dirty="0" smtClean="0"/>
          </a:p>
          <a:p>
            <a:r>
              <a:rPr lang="nl-NL" dirty="0" smtClean="0"/>
              <a:t>12 Niet doen:</a:t>
            </a:r>
          </a:p>
          <a:p>
            <a:pPr marL="346804" indent="-346804">
              <a:buFont typeface="+mj-lt"/>
              <a:buAutoNum type="alphaLcPeriod"/>
            </a:pPr>
            <a:r>
              <a:rPr lang="nl-NL" dirty="0" smtClean="0"/>
              <a:t>Stapel zandzakken niet op rommel of zand. Het risico is lekkage.</a:t>
            </a:r>
          </a:p>
          <a:p>
            <a:pPr marL="346804" indent="-346804">
              <a:buFont typeface="+mj-lt"/>
              <a:buAutoNum type="alphaLcPeriod"/>
            </a:pPr>
            <a:r>
              <a:rPr lang="nl-NL" dirty="0" smtClean="0"/>
              <a:t>Leg de strik niet naar het water. Het risico is losspoelen</a:t>
            </a:r>
            <a:r>
              <a:rPr lang="nl-NL" baseline="0" dirty="0" smtClean="0"/>
              <a:t>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Stapel de zakken niet slordig en losjes. Het risico is wegzakken.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Sluit de achterzijde niet waterdicht af. Het risico is verzadiging met water en wegzakken.</a:t>
            </a:r>
          </a:p>
          <a:p>
            <a:pPr marL="346804" indent="-346804">
              <a:buFont typeface="+mj-lt"/>
              <a:buAutoNum type="alphaLcPeriod"/>
            </a:pPr>
            <a:r>
              <a:rPr lang="nl-NL" baseline="0" dirty="0" smtClean="0"/>
              <a:t>Wissel zandzakken niet af met </a:t>
            </a:r>
            <a:r>
              <a:rPr lang="nl-NL" baseline="0" dirty="0" err="1" smtClean="0"/>
              <a:t>bigbags</a:t>
            </a:r>
            <a:r>
              <a:rPr lang="nl-NL" baseline="0" dirty="0" smtClean="0"/>
              <a:t>. Elke overgang tussen zandzak en </a:t>
            </a:r>
            <a:r>
              <a:rPr lang="nl-NL" baseline="0" dirty="0" err="1" smtClean="0"/>
              <a:t>bigbag</a:t>
            </a:r>
            <a:r>
              <a:rPr lang="nl-NL" baseline="0" dirty="0" smtClean="0"/>
              <a:t> is een zwakte.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13. Stapel een ring</a:t>
            </a:r>
            <a:r>
              <a:rPr lang="nl-NL" baseline="0" dirty="0" smtClean="0"/>
              <a:t> van zandzakken rond een wel waar zand uit komt.</a:t>
            </a:r>
          </a:p>
          <a:p>
            <a:r>
              <a:rPr lang="nl-NL" baseline="0" dirty="0" smtClean="0"/>
              <a:t>Door de ring hoger te maken, ontstaat waterdruk in de ring.</a:t>
            </a:r>
          </a:p>
          <a:p>
            <a:r>
              <a:rPr lang="nl-NL" baseline="0" dirty="0" smtClean="0"/>
              <a:t>Die druk remt het water dat uit de grond stroomt. Dit vertraagt het water. Het zand komt tot rust.</a:t>
            </a:r>
          </a:p>
          <a:p>
            <a:r>
              <a:rPr lang="nl-NL" baseline="0" dirty="0" smtClean="0"/>
              <a:t>Stapel de ring zo hoog dat het water nog wel stroomt, maar er geen zand meer uit komt.</a:t>
            </a:r>
          </a:p>
          <a:p>
            <a:r>
              <a:rPr lang="nl-NL" baseline="0" dirty="0" smtClean="0"/>
              <a:t>Maak daarvoor een lage uitstroomopening in de ring en leg daaronder zandzakken. Dit voorkomt erosie.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D0D17-AFE9-4431-853D-8806F59BE16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47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76208"/>
            <a:ext cx="12851448" cy="7394928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156312"/>
            <a:ext cx="11339513" cy="5128263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8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70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0873"/>
            <a:ext cx="3260110" cy="180005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0873"/>
            <a:ext cx="9591338" cy="1800055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0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01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295443"/>
            <a:ext cx="13040439" cy="8835560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214591"/>
            <a:ext cx="13040439" cy="464641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74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54366"/>
            <a:ext cx="6425724" cy="1347706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61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0878"/>
            <a:ext cx="13040439" cy="410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06935"/>
            <a:ext cx="63961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758774"/>
            <a:ext cx="63961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06935"/>
            <a:ext cx="64276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758774"/>
            <a:ext cx="6427693" cy="114119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48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88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752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58279"/>
            <a:ext cx="7654171" cy="15094700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9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58279"/>
            <a:ext cx="7654171" cy="15094700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70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0878"/>
            <a:ext cx="13040439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54366"/>
            <a:ext cx="13040439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CABF-DAD9-42CB-B10F-19CC873EE7A9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687033"/>
            <a:ext cx="5102781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A860-C9C1-422D-999F-E6D41CEC5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Afbeelding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1" y="13511063"/>
            <a:ext cx="6480000" cy="4337381"/>
          </a:xfrm>
          <a:prstGeom prst="rect">
            <a:avLst/>
          </a:prstGeom>
        </p:spPr>
      </p:pic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578418" y="1196258"/>
            <a:ext cx="6541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m</a:t>
            </a:r>
            <a:r>
              <a:rPr lang="nl-NL" sz="1400" b="1" dirty="0" smtClean="0"/>
              <a:t>aterialen &amp; algemene instructie</a:t>
            </a:r>
            <a:endParaRPr lang="nl-NL" sz="1400" b="1" dirty="0"/>
          </a:p>
        </p:txBody>
      </p:sp>
      <p:sp>
        <p:nvSpPr>
          <p:cNvPr id="10" name="Rechthoek 9"/>
          <p:cNvSpPr/>
          <p:nvPr/>
        </p:nvSpPr>
        <p:spPr>
          <a:xfrm>
            <a:off x="515175" y="1149411"/>
            <a:ext cx="6908550" cy="197374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hthoek 30"/>
          <p:cNvSpPr/>
          <p:nvPr/>
        </p:nvSpPr>
        <p:spPr>
          <a:xfrm>
            <a:off x="7423725" y="1150681"/>
            <a:ext cx="6880556" cy="19737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7518467" y="5475524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err="1"/>
              <a:t>z</a:t>
            </a:r>
            <a:r>
              <a:rPr lang="nl-NL" sz="1400" b="1" dirty="0" err="1" smtClean="0"/>
              <a:t>andmeevoerende</a:t>
            </a:r>
            <a:r>
              <a:rPr lang="nl-NL" sz="1400" b="1" dirty="0" smtClean="0"/>
              <a:t> wel </a:t>
            </a:r>
            <a:endParaRPr lang="nl-NL" sz="1400" b="1" dirty="0"/>
          </a:p>
        </p:txBody>
      </p:sp>
      <p:sp>
        <p:nvSpPr>
          <p:cNvPr id="36" name="Tekstvak 35"/>
          <p:cNvSpPr txBox="1"/>
          <p:nvPr/>
        </p:nvSpPr>
        <p:spPr>
          <a:xfrm>
            <a:off x="7446587" y="1219227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hoogte (met folie) </a:t>
            </a:r>
            <a:endParaRPr lang="nl-NL" sz="1400" b="1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7434554" y="14981567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Rechte verbindingslijn 39"/>
          <p:cNvCxnSpPr/>
          <p:nvPr/>
        </p:nvCxnSpPr>
        <p:spPr>
          <a:xfrm>
            <a:off x="7434833" y="542053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7444666" y="11370336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kstvak 15"/>
          <p:cNvSpPr txBox="1"/>
          <p:nvPr/>
        </p:nvSpPr>
        <p:spPr>
          <a:xfrm>
            <a:off x="683121" y="151048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1a</a:t>
            </a:r>
            <a:endParaRPr lang="nl-NL" dirty="0"/>
          </a:p>
        </p:txBody>
      </p:sp>
      <p:sp>
        <p:nvSpPr>
          <p:cNvPr id="52" name="Tekstvak 51"/>
          <p:cNvSpPr txBox="1"/>
          <p:nvPr/>
        </p:nvSpPr>
        <p:spPr>
          <a:xfrm>
            <a:off x="7469586" y="1484362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3a</a:t>
            </a:r>
            <a:endParaRPr lang="nl-NL" dirty="0"/>
          </a:p>
        </p:txBody>
      </p:sp>
      <p:sp>
        <p:nvSpPr>
          <p:cNvPr id="54" name="Tekstvak 53"/>
          <p:cNvSpPr txBox="1"/>
          <p:nvPr/>
        </p:nvSpPr>
        <p:spPr>
          <a:xfrm>
            <a:off x="8309137" y="11784159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5a</a:t>
            </a:r>
            <a:endParaRPr lang="nl-NL" dirty="0"/>
          </a:p>
        </p:txBody>
      </p:sp>
      <p:sp>
        <p:nvSpPr>
          <p:cNvPr id="56" name="Tekstvak 55"/>
          <p:cNvSpPr txBox="1"/>
          <p:nvPr/>
        </p:nvSpPr>
        <p:spPr>
          <a:xfrm>
            <a:off x="722543" y="5362596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1c</a:t>
            </a:r>
            <a:endParaRPr lang="nl-NL" dirty="0"/>
          </a:p>
        </p:txBody>
      </p:sp>
      <p:sp>
        <p:nvSpPr>
          <p:cNvPr id="57" name="Tekstvak 56"/>
          <p:cNvSpPr txBox="1"/>
          <p:nvPr/>
        </p:nvSpPr>
        <p:spPr>
          <a:xfrm>
            <a:off x="670855" y="7406128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1d</a:t>
            </a:r>
            <a:endParaRPr lang="nl-NL" dirty="0"/>
          </a:p>
        </p:txBody>
      </p:sp>
      <p:sp>
        <p:nvSpPr>
          <p:cNvPr id="58" name="Tekstvak 57"/>
          <p:cNvSpPr txBox="1"/>
          <p:nvPr/>
        </p:nvSpPr>
        <p:spPr>
          <a:xfrm>
            <a:off x="750312" y="1815888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2</a:t>
            </a:r>
            <a:r>
              <a:rPr lang="nl-NL" dirty="0" smtClean="0"/>
              <a:t>e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788552" y="9284700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2a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740794" y="111453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2b</a:t>
            </a:r>
            <a:endParaRPr lang="nl-NL" dirty="0"/>
          </a:p>
        </p:txBody>
      </p:sp>
      <p:sp>
        <p:nvSpPr>
          <p:cNvPr id="62" name="Tekstvak 61"/>
          <p:cNvSpPr txBox="1"/>
          <p:nvPr/>
        </p:nvSpPr>
        <p:spPr>
          <a:xfrm>
            <a:off x="7590078" y="58055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/>
              <a:t>4</a:t>
            </a:r>
          </a:p>
        </p:txBody>
      </p:sp>
      <p:pic>
        <p:nvPicPr>
          <p:cNvPr id="51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552413" y="114702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kstvak 71"/>
          <p:cNvSpPr txBox="1"/>
          <p:nvPr/>
        </p:nvSpPr>
        <p:spPr>
          <a:xfrm>
            <a:off x="792423" y="1197320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2c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683121" y="3035811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1b</a:t>
            </a:r>
            <a:endParaRPr lang="nl-NL" dirty="0"/>
          </a:p>
        </p:txBody>
      </p:sp>
      <p:sp>
        <p:nvSpPr>
          <p:cNvPr id="73" name="Tekstvak 72"/>
          <p:cNvSpPr txBox="1"/>
          <p:nvPr/>
        </p:nvSpPr>
        <p:spPr>
          <a:xfrm>
            <a:off x="674328" y="9035576"/>
            <a:ext cx="567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b</a:t>
            </a:r>
            <a:r>
              <a:rPr lang="nl-NL" sz="1400" b="1" dirty="0" smtClean="0"/>
              <a:t>asis stapelen</a:t>
            </a:r>
            <a:endParaRPr lang="nl-NL" sz="1400" b="1" dirty="0"/>
          </a:p>
        </p:txBody>
      </p:sp>
      <p:cxnSp>
        <p:nvCxnSpPr>
          <p:cNvPr id="74" name="Rechte verbindingslijn 73"/>
          <p:cNvCxnSpPr/>
          <p:nvPr/>
        </p:nvCxnSpPr>
        <p:spPr>
          <a:xfrm>
            <a:off x="515175" y="9025201"/>
            <a:ext cx="6880556" cy="0"/>
          </a:xfrm>
          <a:prstGeom prst="lin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1" name="Tekstvak 170"/>
          <p:cNvSpPr txBox="1"/>
          <p:nvPr/>
        </p:nvSpPr>
        <p:spPr>
          <a:xfrm>
            <a:off x="7529686" y="15408057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9375693" y="13266363"/>
            <a:ext cx="54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5b</a:t>
            </a:r>
            <a:endParaRPr lang="nl-NL" dirty="0"/>
          </a:p>
        </p:txBody>
      </p:sp>
      <p:sp>
        <p:nvSpPr>
          <p:cNvPr id="70" name="Tekstvak 69"/>
          <p:cNvSpPr txBox="1"/>
          <p:nvPr/>
        </p:nvSpPr>
        <p:spPr>
          <a:xfrm>
            <a:off x="676759" y="17865387"/>
            <a:ext cx="5088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draagkracht ondergrond </a:t>
            </a:r>
            <a:endParaRPr lang="nl-NL" sz="1400" b="1" dirty="0"/>
          </a:p>
        </p:txBody>
      </p:sp>
      <p:sp>
        <p:nvSpPr>
          <p:cNvPr id="76" name="Tekstvak 75"/>
          <p:cNvSpPr txBox="1"/>
          <p:nvPr/>
        </p:nvSpPr>
        <p:spPr>
          <a:xfrm>
            <a:off x="7596127" y="3091995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sp>
        <p:nvSpPr>
          <p:cNvPr id="68" name="Tekstvak 67"/>
          <p:cNvSpPr txBox="1"/>
          <p:nvPr/>
        </p:nvSpPr>
        <p:spPr>
          <a:xfrm>
            <a:off x="750680" y="13596491"/>
            <a:ext cx="316645" cy="35951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2d</a:t>
            </a:r>
            <a:endParaRPr lang="nl-NL" dirty="0"/>
          </a:p>
        </p:txBody>
      </p:sp>
      <p:sp>
        <p:nvSpPr>
          <p:cNvPr id="154" name="Tekstvak 153"/>
          <p:cNvSpPr txBox="1"/>
          <p:nvPr/>
        </p:nvSpPr>
        <p:spPr>
          <a:xfrm>
            <a:off x="10091908" y="3520553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3c</a:t>
            </a:r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982" y="2854184"/>
            <a:ext cx="6480000" cy="2364208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550" y="9330792"/>
            <a:ext cx="6480000" cy="1871111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799" y="12044584"/>
            <a:ext cx="6480000" cy="140644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8467" y="3548689"/>
            <a:ext cx="2420758" cy="1728000"/>
          </a:xfrm>
          <a:prstGeom prst="rect">
            <a:avLst/>
          </a:prstGeom>
        </p:spPr>
      </p:pic>
      <p:sp>
        <p:nvSpPr>
          <p:cNvPr id="128" name="Tekstvak 127"/>
          <p:cNvSpPr txBox="1"/>
          <p:nvPr/>
        </p:nvSpPr>
        <p:spPr>
          <a:xfrm>
            <a:off x="7559730" y="3579169"/>
            <a:ext cx="316645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nl-NL" dirty="0" smtClean="0"/>
              <a:t>3b</a:t>
            </a:r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1963" y="8008"/>
            <a:ext cx="5847536" cy="112054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5" t="3598" r="14016" b="8398"/>
          <a:stretch/>
        </p:blipFill>
        <p:spPr>
          <a:xfrm>
            <a:off x="12724713" y="145871"/>
            <a:ext cx="1590676" cy="940722"/>
          </a:xfrm>
          <a:prstGeom prst="rect">
            <a:avLst/>
          </a:prstGeom>
        </p:spPr>
      </p:pic>
      <p:sp>
        <p:nvSpPr>
          <p:cNvPr id="21" name="Tekstvak 20"/>
          <p:cNvSpPr txBox="1"/>
          <p:nvPr/>
        </p:nvSpPr>
        <p:spPr>
          <a:xfrm>
            <a:off x="7035171" y="846137"/>
            <a:ext cx="1344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Versie 2023-03-15</a:t>
            </a:r>
            <a:endParaRPr lang="nl-NL" sz="1100" i="1" dirty="0"/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239" y="1524895"/>
            <a:ext cx="6516000" cy="1480518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7982" y="7332795"/>
            <a:ext cx="6480000" cy="1402131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3799" y="11139605"/>
            <a:ext cx="6496785" cy="856434"/>
          </a:xfrm>
          <a:prstGeom prst="rect">
            <a:avLst/>
          </a:prstGeom>
        </p:spPr>
      </p:pic>
      <p:pic>
        <p:nvPicPr>
          <p:cNvPr id="38" name="Afbeelding 3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6316" y="18185823"/>
            <a:ext cx="6480000" cy="2599761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29686" y="1470281"/>
            <a:ext cx="6480000" cy="2054103"/>
          </a:xfrm>
          <a:prstGeom prst="rect">
            <a:avLst/>
          </a:prstGeom>
        </p:spPr>
      </p:pic>
      <p:pic>
        <p:nvPicPr>
          <p:cNvPr id="42" name="Afbeelding 4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963932" y="3560884"/>
            <a:ext cx="4045271" cy="1832683"/>
          </a:xfrm>
          <a:prstGeom prst="rect">
            <a:avLst/>
          </a:prstGeom>
        </p:spPr>
      </p:pic>
      <p:pic>
        <p:nvPicPr>
          <p:cNvPr id="45" name="Afbeelding 4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86068" y="11434425"/>
            <a:ext cx="3529522" cy="1682262"/>
          </a:xfrm>
          <a:prstGeom prst="rect">
            <a:avLst/>
          </a:prstGeom>
        </p:spPr>
      </p:pic>
      <p:pic>
        <p:nvPicPr>
          <p:cNvPr id="46" name="Afbeelding 4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091908" y="13148401"/>
            <a:ext cx="3897136" cy="1877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487950" y="15113383"/>
            <a:ext cx="6480000" cy="580695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65881" y="5280723"/>
            <a:ext cx="6480000" cy="21226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528272" y="5769636"/>
            <a:ext cx="6480000" cy="5465875"/>
          </a:xfrm>
          <a:prstGeom prst="rect">
            <a:avLst/>
          </a:prstGeom>
        </p:spPr>
      </p:pic>
      <p:sp>
        <p:nvSpPr>
          <p:cNvPr id="61" name="Tekstvak 60"/>
          <p:cNvSpPr txBox="1"/>
          <p:nvPr/>
        </p:nvSpPr>
        <p:spPr>
          <a:xfrm>
            <a:off x="7499070" y="11412294"/>
            <a:ext cx="227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/>
              <a:t>Sloot en muur</a:t>
            </a:r>
            <a:endParaRPr lang="nl-NL" sz="1400" b="1" dirty="0"/>
          </a:p>
        </p:txBody>
      </p:sp>
    </p:spTree>
    <p:extLst>
      <p:ext uri="{BB962C8B-B14F-4D97-AF65-F5344CB8AC3E}">
        <p14:creationId xmlns:p14="http://schemas.microsoft.com/office/powerpoint/2010/main" val="155221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4572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52400" y="152400"/>
            <a:ext cx="1511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683741" y="685800"/>
            <a:ext cx="13751868" cy="2009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1a</a:t>
            </a:r>
            <a:r>
              <a:rPr lang="nl-NL" sz="2000" b="1" dirty="0"/>
              <a:t>. Meer informatie op </a:t>
            </a:r>
            <a:r>
              <a:rPr lang="nl-NL" sz="2000" b="1" dirty="0" err="1"/>
              <a:t>Youtube</a:t>
            </a:r>
            <a:r>
              <a:rPr lang="nl-NL" sz="2000" b="1" dirty="0"/>
              <a:t> of de website Wiki noodmaatregelen waterkeringen</a:t>
            </a:r>
            <a:r>
              <a:rPr lang="nl-NL" sz="2000" b="1" dirty="0" smtClean="0"/>
              <a:t>.</a:t>
            </a:r>
          </a:p>
          <a:p>
            <a:r>
              <a:rPr lang="nl-NL" sz="2000" b="1" dirty="0" smtClean="0"/>
              <a:t>	</a:t>
            </a:r>
            <a:r>
              <a:rPr lang="nl-NL" sz="2000" dirty="0" smtClean="0"/>
              <a:t>Verklaring van de tekening: bovenaanzicht, zijaanzicht, vooraanzicht. Lagen op elkaar, rijen naast elkaar.</a:t>
            </a:r>
          </a:p>
          <a:p>
            <a:r>
              <a:rPr lang="nl-NL" sz="2000" b="1" dirty="0" smtClean="0"/>
              <a:t>1b</a:t>
            </a:r>
            <a:r>
              <a:rPr lang="nl-NL" sz="2000" b="1" dirty="0"/>
              <a:t>. Voor de persoonlijke </a:t>
            </a:r>
            <a:r>
              <a:rPr lang="nl-NL" sz="2000" b="1" dirty="0" smtClean="0"/>
              <a:t>veiligheid: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Handschoenen voor het sjouwen van zandzakken.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Veiligheidsschoenen voor bescherming van de voeten.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helm in de buurt van (draaiende) machines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Rust op tijd uit en eet en drink voldoende</a:t>
            </a:r>
            <a:r>
              <a:rPr lang="nl-NL" sz="2000" dirty="0" smtClean="0"/>
              <a:t>.</a:t>
            </a:r>
            <a:endParaRPr lang="nl-NL" sz="2000" dirty="0"/>
          </a:p>
          <a:p>
            <a:r>
              <a:rPr lang="nl-NL" sz="2000" b="1" dirty="0" smtClean="0"/>
              <a:t>1c. </a:t>
            </a:r>
            <a:r>
              <a:rPr lang="nl-NL" sz="2000" b="1" dirty="0"/>
              <a:t>Formaat en vulling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Zandzakken hebben een formaat van gemiddeld 40x60 cm.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Vul deze maximaal voor 2/3 met zand. Zakken die je volledig </a:t>
            </a:r>
            <a:r>
              <a:rPr lang="nl-NL" sz="2000" dirty="0" smtClean="0"/>
              <a:t>vult, </a:t>
            </a:r>
            <a:r>
              <a:rPr lang="nl-NL" sz="2000" dirty="0"/>
              <a:t>zijn niet goed te vormen.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Maximaal gewicht is 15 kg om het werken met zandzakken vol te kunnen houden.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Bind of naai de zakken dicht zodat het zand niet kan uitspoelen. </a:t>
            </a:r>
            <a:r>
              <a:rPr lang="nl-NL" sz="2000" dirty="0" smtClean="0"/>
              <a:t>Als dit niet kan: sla de flap om en leg die onder een kont. Gebruik geen beschadigde zakken.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afdichtstrop </a:t>
            </a:r>
            <a:r>
              <a:rPr lang="nl-NL" sz="2000" dirty="0" smtClean="0"/>
              <a:t>(of tie </a:t>
            </a:r>
            <a:r>
              <a:rPr lang="nl-NL" sz="2000" dirty="0" err="1" smtClean="0"/>
              <a:t>wrap</a:t>
            </a:r>
            <a:r>
              <a:rPr lang="nl-NL" sz="2000" dirty="0"/>
              <a:t>) moet </a:t>
            </a:r>
            <a:r>
              <a:rPr lang="nl-NL" sz="2000" dirty="0" smtClean="0"/>
              <a:t>een </a:t>
            </a:r>
            <a:r>
              <a:rPr lang="nl-NL" sz="2000" dirty="0"/>
              <a:t>handbreedte ruimte boven het zand openlaten</a:t>
            </a:r>
            <a:r>
              <a:rPr lang="nl-NL" sz="2000" dirty="0" smtClean="0"/>
              <a:t>. Om de zak te kunnen vormen.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Het losse / lege eind, de strik, is nodig om zakken in verband te stapelen</a:t>
            </a:r>
            <a:r>
              <a:rPr lang="nl-NL" sz="2000" dirty="0" smtClean="0"/>
              <a:t>.</a:t>
            </a:r>
          </a:p>
          <a:p>
            <a:r>
              <a:rPr lang="nl-NL" sz="2000" b="1" dirty="0" smtClean="0"/>
              <a:t>1d. </a:t>
            </a:r>
            <a:r>
              <a:rPr lang="nl-NL" sz="2000" b="1" dirty="0"/>
              <a:t>Schuifweerstand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zandzakken van ruwe stof zodat deze niet glijden of verschuiven</a:t>
            </a:r>
            <a:r>
              <a:rPr lang="nl-NL" sz="2000" dirty="0" smtClean="0"/>
              <a:t>. De wrijving verschilt per zak.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Kunststof zakken moeten minimaal in één richting wrijving of schuifweerstand hebben. </a:t>
            </a:r>
          </a:p>
          <a:p>
            <a:r>
              <a:rPr lang="nl-NL" sz="2000" b="1" dirty="0" smtClean="0"/>
              <a:t>2a. Doorgeven van gevulde zakken 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Houd de zak bij je lijf. Gebruik je onderarmen als lepels van een heftruck. Gebruik lange mouwen.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Sta tegenover elkaar bij het doorgeven van zakken. Reken op 1 persoon per meter ‘ketting’.  Ga op lengte staan.</a:t>
            </a:r>
          </a:p>
          <a:p>
            <a:r>
              <a:rPr lang="nl-NL" sz="2000" b="1" dirty="0" smtClean="0"/>
              <a:t>2b. Kont op strik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De </a:t>
            </a:r>
            <a:r>
              <a:rPr lang="nl-NL" sz="2000" dirty="0"/>
              <a:t>zakken komen ‘kont op strik’: leg een volle onderkant op een lege bovenkant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Laat de zak daarom niet ploffen, maar leg de kont het eerst neer en houd de strik het langste vast.</a:t>
            </a:r>
          </a:p>
          <a:p>
            <a:r>
              <a:rPr lang="nl-NL" sz="2000" b="1" dirty="0" smtClean="0"/>
              <a:t>2c. </a:t>
            </a:r>
            <a:r>
              <a:rPr lang="nl-NL" sz="2000" b="1" dirty="0"/>
              <a:t>Aanlopen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Loop de zakken goed aan voor stevigheid, elke laag. Niet de laatst gelegde zak: het zand drukt dan in de lege strop. </a:t>
            </a:r>
          </a:p>
          <a:p>
            <a:r>
              <a:rPr lang="nl-NL" sz="2000" b="1" dirty="0" smtClean="0"/>
              <a:t>2d. Halfsteens en kruislings</a:t>
            </a:r>
            <a:endParaRPr lang="nl-NL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Leg zakken </a:t>
            </a:r>
            <a:r>
              <a:rPr lang="nl-NL" sz="2000" dirty="0"/>
              <a:t>in </a:t>
            </a:r>
            <a:r>
              <a:rPr lang="nl-NL" sz="2000" dirty="0" smtClean="0"/>
              <a:t>de rij in halfsteensverband: rijen verspringen </a:t>
            </a:r>
            <a:r>
              <a:rPr lang="nl-NL" sz="2000" dirty="0"/>
              <a:t>een halve zak. </a:t>
            </a:r>
            <a:r>
              <a:rPr lang="nl-NL" sz="2000" dirty="0" smtClean="0"/>
              <a:t> 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het eind van een rij netjes af zodat er geen losse strikken vrij liggen</a:t>
            </a:r>
            <a:r>
              <a:rPr lang="nl-NL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Wrijving zak kruislings? Dan lagen kruislings. Wrijving zak in één richting? Dan lagen in één richting.</a:t>
            </a:r>
            <a:endParaRPr lang="nl-NL" sz="2000" dirty="0"/>
          </a:p>
          <a:p>
            <a:r>
              <a:rPr lang="nl-NL" sz="2000" b="1" dirty="0" smtClean="0"/>
              <a:t>2e. </a:t>
            </a:r>
            <a:r>
              <a:rPr lang="nl-NL" sz="2000" b="1" dirty="0"/>
              <a:t>Draagkracht ondergrond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Stapel zakken op een stevige ondergrond.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Stapel niet te veel gewicht op een kade. Die mag niet vervormen.</a:t>
            </a:r>
            <a:endParaRPr lang="nl-NL" sz="2000" dirty="0"/>
          </a:p>
          <a:p>
            <a:r>
              <a:rPr lang="nl-NL" sz="2000" b="1" dirty="0"/>
              <a:t>3</a:t>
            </a:r>
            <a:r>
              <a:rPr lang="nl-NL" sz="2000" b="1" dirty="0" smtClean="0"/>
              <a:t>a</a:t>
            </a:r>
            <a:r>
              <a:rPr lang="nl-NL" sz="2000" b="1" dirty="0"/>
              <a:t>. Hoogte stapeling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stapeling krijgt de vorm van een stompe </a:t>
            </a:r>
            <a:r>
              <a:rPr lang="nl-NL" sz="2000" dirty="0" err="1"/>
              <a:t>pyramide</a:t>
            </a:r>
            <a:r>
              <a:rPr lang="nl-NL" sz="2000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Leg de eerste rij aan de waterzijde zo, dat je altijd nog naar binnen kunt uitbreiden.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Leg maximaal </a:t>
            </a:r>
            <a:r>
              <a:rPr lang="nl-NL" sz="2000" dirty="0" smtClean="0"/>
              <a:t>twee lagen </a:t>
            </a:r>
            <a:r>
              <a:rPr lang="nl-NL" sz="2000" dirty="0"/>
              <a:t>op elkaar van een bepaalde </a:t>
            </a:r>
            <a:r>
              <a:rPr lang="nl-NL" sz="2000" dirty="0" smtClean="0"/>
              <a:t>rijbreedte</a:t>
            </a:r>
            <a:r>
              <a:rPr lang="nl-NL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Verspring per </a:t>
            </a:r>
            <a:r>
              <a:rPr lang="nl-NL" sz="2000" dirty="0" smtClean="0"/>
              <a:t>twee lagen </a:t>
            </a:r>
            <a:r>
              <a:rPr lang="nl-NL" sz="2000" dirty="0"/>
              <a:t>met een halve zak in de breedte</a:t>
            </a:r>
            <a:r>
              <a:rPr lang="nl-NL" sz="2000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Wordt </a:t>
            </a:r>
            <a:r>
              <a:rPr lang="nl-NL" sz="2000" dirty="0"/>
              <a:t>de stapel hoger? Bouw dan </a:t>
            </a:r>
            <a:r>
              <a:rPr lang="nl-NL" sz="2000" dirty="0" smtClean="0"/>
              <a:t>aan de binnenzijde van </a:t>
            </a:r>
            <a:r>
              <a:rPr lang="nl-NL" sz="2000" dirty="0"/>
              <a:t>onderaf met een extra laag uit</a:t>
            </a:r>
            <a:r>
              <a:rPr lang="nl-NL" sz="2000" dirty="0" smtClean="0"/>
              <a:t>.</a:t>
            </a:r>
          </a:p>
          <a:p>
            <a:r>
              <a:rPr lang="nl-NL" sz="2000" b="1" dirty="0" smtClean="0"/>
              <a:t>3b. </a:t>
            </a:r>
            <a:r>
              <a:rPr lang="nl-NL" sz="2000" b="1" dirty="0"/>
              <a:t>Geen overloop of overslag toestaan</a:t>
            </a:r>
            <a:r>
              <a:rPr lang="nl-NL" sz="2000" b="1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Overlopend of overslaand water laat de stapel aan de achterzijde inzakken.</a:t>
            </a:r>
          </a:p>
          <a:p>
            <a:r>
              <a:rPr lang="nl-NL" sz="2000" b="1" dirty="0" smtClean="0"/>
              <a:t>3c. </a:t>
            </a:r>
            <a:r>
              <a:rPr lang="nl-NL" sz="2000" b="1" dirty="0"/>
              <a:t>Afsluiting met folie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stapeling kan sterkte verliezen als die verzadigd raakt met water.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een waterdichte folie om een stapeling aan de waterzijde waterdicht te maken</a:t>
            </a:r>
            <a:r>
              <a:rPr lang="nl-NL" sz="2000" dirty="0" smtClean="0"/>
              <a:t>. Leg deze alleen onder de voorste rij.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Laat de achterzijde open, zodat water er altijd uit </a:t>
            </a:r>
            <a:r>
              <a:rPr lang="nl-NL" sz="2000" dirty="0" smtClean="0"/>
              <a:t>kan.</a:t>
            </a:r>
          </a:p>
          <a:p>
            <a:r>
              <a:rPr lang="nl-NL" sz="2000" b="1" dirty="0" smtClean="0"/>
              <a:t>4. </a:t>
            </a:r>
            <a:r>
              <a:rPr lang="nl-NL" sz="2000" b="1" dirty="0" err="1"/>
              <a:t>Zandmeevoerende</a:t>
            </a:r>
            <a:r>
              <a:rPr lang="nl-NL" sz="2000" b="1" dirty="0"/>
              <a:t> wel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Water kan onder een dijk door stromen via een zandlaag.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Als het water snel genoeg stroomt, neemt dit zandkorrels mee</a:t>
            </a:r>
            <a:r>
              <a:rPr lang="nl-NL" sz="2000" dirty="0" smtClean="0"/>
              <a:t>. </a:t>
            </a:r>
            <a:r>
              <a:rPr lang="nl-NL" sz="2000" dirty="0"/>
              <a:t>De stroming kun je afremmen door tegendruk.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Stapel daarvoor een </a:t>
            </a:r>
            <a:r>
              <a:rPr lang="nl-NL" sz="2000" dirty="0"/>
              <a:t>ring van zandzakken rond een wel waar zand uit komt.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Door de ring hoger te maken, ontstaat waterdruk </a:t>
            </a:r>
            <a:r>
              <a:rPr lang="nl-NL" sz="2000" dirty="0" smtClean="0"/>
              <a:t>in </a:t>
            </a:r>
            <a:r>
              <a:rPr lang="nl-NL" sz="2000" dirty="0"/>
              <a:t>de ring</a:t>
            </a:r>
            <a:r>
              <a:rPr lang="nl-NL" sz="2000" dirty="0" smtClean="0"/>
              <a:t>. De uitstroomopening bepaalt de waterhoogte.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Die waterdruk vertraagt het water dat uit de grond stroomt. Het zand komt tot rust.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Stapel </a:t>
            </a:r>
            <a:r>
              <a:rPr lang="nl-NL" sz="2000" dirty="0"/>
              <a:t>de ring zo hoog dat het </a:t>
            </a:r>
            <a:r>
              <a:rPr lang="nl-NL" sz="2000" b="1" u="sng" dirty="0"/>
              <a:t>water nog wel </a:t>
            </a:r>
            <a:r>
              <a:rPr lang="nl-NL" sz="2000" dirty="0"/>
              <a:t>stroomt, maar er </a:t>
            </a:r>
            <a:r>
              <a:rPr lang="nl-NL" sz="2000" b="1" u="sng" dirty="0"/>
              <a:t>geen zand </a:t>
            </a:r>
            <a:r>
              <a:rPr lang="nl-NL" sz="2000" dirty="0"/>
              <a:t>meer uit komt</a:t>
            </a:r>
            <a:r>
              <a:rPr lang="nl-NL" sz="2000" dirty="0" smtClean="0"/>
              <a:t>. Minimale hoogte dus.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Leg onder de uitstroomopening zandzakken. Dit voorkomt erosie.</a:t>
            </a:r>
          </a:p>
          <a:p>
            <a:r>
              <a:rPr lang="nl-NL" sz="2000" b="1" dirty="0" smtClean="0"/>
              <a:t>5a. </a:t>
            </a:r>
            <a:r>
              <a:rPr lang="nl-NL" sz="2000" b="1" dirty="0"/>
              <a:t>Sloot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Gebruik een </a:t>
            </a:r>
            <a:r>
              <a:rPr lang="nl-NL" sz="2000" dirty="0" err="1"/>
              <a:t>waadpak</a:t>
            </a:r>
            <a:r>
              <a:rPr lang="nl-NL" sz="2000" dirty="0"/>
              <a:t> en reddingsvest.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Loop </a:t>
            </a:r>
            <a:r>
              <a:rPr lang="nl-NL" sz="2000" dirty="0"/>
              <a:t>bij het stapelen tegen een schuine zijde de kanten goed aan. </a:t>
            </a:r>
            <a:r>
              <a:rPr lang="nl-NL" sz="2000" dirty="0" smtClean="0"/>
              <a:t>Kont van de zak tegen de kant van het talud.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De strik ligt altijd aan de zijde van de stapeling. Niet tegen </a:t>
            </a:r>
            <a:r>
              <a:rPr lang="nl-NL" sz="2000" dirty="0" smtClean="0"/>
              <a:t>het </a:t>
            </a:r>
            <a:r>
              <a:rPr lang="nl-NL" sz="2000" smtClean="0"/>
              <a:t>sloot talud.</a:t>
            </a:r>
            <a:endParaRPr lang="nl-NL" sz="2000" dirty="0"/>
          </a:p>
          <a:p>
            <a:r>
              <a:rPr lang="nl-NL" sz="2000" b="1" dirty="0" smtClean="0"/>
              <a:t>5b. Muur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/>
              <a:t>Stapel stevig tegen de muur aan. </a:t>
            </a:r>
            <a:r>
              <a:rPr lang="nl-NL" sz="2000" dirty="0"/>
              <a:t>Loop </a:t>
            </a:r>
            <a:r>
              <a:rPr lang="nl-NL" sz="2000" dirty="0" smtClean="0"/>
              <a:t>de zakken goed </a:t>
            </a:r>
            <a:r>
              <a:rPr lang="nl-NL" sz="2000" dirty="0"/>
              <a:t>aan.</a:t>
            </a:r>
            <a:endParaRPr lang="nl-NL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 smtClean="0"/>
              <a:t>Pak de muur in, minimaal over een afstand die overeenkomt met de halve breedte (1/2 B) van de stapel (B).</a:t>
            </a:r>
            <a:endParaRPr lang="nl-NL" sz="2000" dirty="0"/>
          </a:p>
          <a:p>
            <a:r>
              <a:rPr lang="nl-NL" sz="2000" b="1" dirty="0">
                <a:solidFill>
                  <a:srgbClr val="FF0000"/>
                </a:solidFill>
              </a:rPr>
              <a:t>6. Niet </a:t>
            </a:r>
            <a:r>
              <a:rPr lang="nl-NL" sz="2000" b="1" dirty="0" smtClean="0">
                <a:solidFill>
                  <a:srgbClr val="FF0000"/>
                </a:solidFill>
              </a:rPr>
              <a:t>doen</a:t>
            </a:r>
            <a:endParaRPr lang="nl-NL" sz="2000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nl-NL" sz="2000" dirty="0" smtClean="0"/>
              <a:t>Stapel </a:t>
            </a:r>
            <a:r>
              <a:rPr lang="nl-NL" sz="2000" dirty="0"/>
              <a:t>zandzakken niet op rommel of zand. Het risico is lekkage.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 smtClean="0"/>
              <a:t>Leg </a:t>
            </a:r>
            <a:r>
              <a:rPr lang="nl-NL" sz="2000" dirty="0"/>
              <a:t>de strik niet naar het water. Het risico is losspoelen.</a:t>
            </a:r>
          </a:p>
          <a:p>
            <a:pPr marL="457200" indent="-457200">
              <a:buFont typeface="+mj-lt"/>
              <a:buAutoNum type="alphaLcParenR"/>
            </a:pPr>
            <a:r>
              <a:rPr lang="nl-NL" sz="2000" dirty="0" smtClean="0"/>
              <a:t>Stapel </a:t>
            </a:r>
            <a:r>
              <a:rPr lang="nl-NL" sz="2000" dirty="0"/>
              <a:t>de zakken niet slordig en losjes. Het risico is </a:t>
            </a:r>
            <a:r>
              <a:rPr lang="nl-NL" sz="2000" dirty="0" smtClean="0"/>
              <a:t>wegzakken van de stapel.</a:t>
            </a:r>
            <a:endParaRPr lang="nl-NL" sz="2000" dirty="0"/>
          </a:p>
          <a:p>
            <a:pPr marL="457200" indent="-457200">
              <a:buFont typeface="+mj-lt"/>
              <a:buAutoNum type="alphaLcParenR"/>
            </a:pPr>
            <a:r>
              <a:rPr lang="nl-NL" sz="2000" dirty="0" smtClean="0"/>
              <a:t>Wissel zandzakken niet af met </a:t>
            </a:r>
            <a:r>
              <a:rPr lang="nl-NL" sz="2000" dirty="0" err="1" smtClean="0"/>
              <a:t>bigbags</a:t>
            </a:r>
            <a:r>
              <a:rPr lang="nl-NL" sz="2000" dirty="0" smtClean="0"/>
              <a:t>. Elke overgang tussen zandzak en </a:t>
            </a:r>
            <a:r>
              <a:rPr lang="nl-NL" sz="2000" dirty="0" err="1" smtClean="0"/>
              <a:t>bigbag</a:t>
            </a:r>
            <a:r>
              <a:rPr lang="nl-NL" sz="2000" dirty="0" smtClean="0"/>
              <a:t> is een zwakte.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6968703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e580eab-df2f-4fd8-97d1-dcc83bfda4d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32B7609197ED47939E44750CA12776" ma:contentTypeVersion="15" ma:contentTypeDescription="Een nieuw document maken." ma:contentTypeScope="" ma:versionID="48d76fcbf33cb081089c94e8b7b8aa8d">
  <xsd:schema xmlns:xsd="http://www.w3.org/2001/XMLSchema" xmlns:xs="http://www.w3.org/2001/XMLSchema" xmlns:p="http://schemas.microsoft.com/office/2006/metadata/properties" xmlns:ns3="1e580eab-df2f-4fd8-97d1-dcc83bfda4d9" xmlns:ns4="eff458a6-ee5a-4e0b-ae59-ce87e3784a31" targetNamespace="http://schemas.microsoft.com/office/2006/metadata/properties" ma:root="true" ma:fieldsID="5e0b1cd53c016d01a7f1eb3bd9461faf" ns3:_="" ns4:_="">
    <xsd:import namespace="1e580eab-df2f-4fd8-97d1-dcc83bfda4d9"/>
    <xsd:import namespace="eff458a6-ee5a-4e0b-ae59-ce87e3784a3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580eab-df2f-4fd8-97d1-dcc83bfda4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f458a6-ee5a-4e0b-ae59-ce87e3784a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3347E1-3031-45C5-813A-98D1716B1F66}">
  <ds:schemaRefs>
    <ds:schemaRef ds:uri="1e580eab-df2f-4fd8-97d1-dcc83bfda4d9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eff458a6-ee5a-4e0b-ae59-ce87e3784a3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FB2FE0-C93E-4280-8CF3-6D61E38839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4899B5-8D0C-49A2-97E9-BD79986D9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580eab-df2f-4fd8-97d1-dcc83bfda4d9"/>
    <ds:schemaRef ds:uri="eff458a6-ee5a-4e0b-ae59-ce87e3784a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3095</TotalTime>
  <Words>1492</Words>
  <Application>Microsoft Office PowerPoint</Application>
  <PresentationFormat>Aangepast</PresentationFormat>
  <Paragraphs>147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Jaap Bronsveld</dc:creator>
  <cp:lastModifiedBy>Jaap Bronsveld</cp:lastModifiedBy>
  <cp:revision>153</cp:revision>
  <cp:lastPrinted>2022-06-07T14:47:29Z</cp:lastPrinted>
  <dcterms:created xsi:type="dcterms:W3CDTF">2021-12-14T06:29:49Z</dcterms:created>
  <dcterms:modified xsi:type="dcterms:W3CDTF">2023-03-16T09:38:07Z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0x010100A832B7609197ED47939E44750CA12776</vt:lpwstr>
  </property>
</Properties>
</file>